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1"/>
  </p:notesMasterIdLst>
  <p:sldIdLst>
    <p:sldId id="256" r:id="rId5"/>
    <p:sldId id="273" r:id="rId6"/>
    <p:sldId id="284" r:id="rId7"/>
    <p:sldId id="299" r:id="rId8"/>
    <p:sldId id="285" r:id="rId9"/>
    <p:sldId id="286" r:id="rId10"/>
    <p:sldId id="300" r:id="rId11"/>
    <p:sldId id="287" r:id="rId12"/>
    <p:sldId id="301" r:id="rId13"/>
    <p:sldId id="288" r:id="rId14"/>
    <p:sldId id="291" r:id="rId15"/>
    <p:sldId id="302" r:id="rId16"/>
    <p:sldId id="289" r:id="rId17"/>
    <p:sldId id="290" r:id="rId18"/>
    <p:sldId id="303" r:id="rId19"/>
    <p:sldId id="292" r:id="rId20"/>
    <p:sldId id="293" r:id="rId21"/>
    <p:sldId id="304" r:id="rId22"/>
    <p:sldId id="294" r:id="rId23"/>
    <p:sldId id="295" r:id="rId24"/>
    <p:sldId id="305" r:id="rId25"/>
    <p:sldId id="296" r:id="rId26"/>
    <p:sldId id="297" r:id="rId27"/>
    <p:sldId id="306" r:id="rId28"/>
    <p:sldId id="298" r:id="rId29"/>
    <p:sldId id="262" r:id="rId3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77D"/>
    <a:srgbClr val="9B9BBD"/>
    <a:srgbClr val="69699D"/>
    <a:srgbClr val="E0E0EB"/>
    <a:srgbClr val="CDCDDE"/>
    <a:srgbClr val="EBEBF1"/>
    <a:srgbClr val="F5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1" autoAdjust="0"/>
    <p:restoredTop sz="75936" autoAdjust="0"/>
  </p:normalViewPr>
  <p:slideViewPr>
    <p:cSldViewPr snapToGrid="0" showGuides="1">
      <p:cViewPr varScale="1">
        <p:scale>
          <a:sx n="82" d="100"/>
          <a:sy n="82" d="100"/>
        </p:scale>
        <p:origin x="22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97821-3F7E-42E5-8E41-93FF235BAACF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254DA-DBD5-4F7B-AEFB-C9E017145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3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254DA-DBD5-4F7B-AEFB-C9E0171451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12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254DA-DBD5-4F7B-AEFB-C9E01714513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0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8" t="32346" r="13538" b="31563"/>
          <a:stretch/>
        </p:blipFill>
        <p:spPr>
          <a:xfrm>
            <a:off x="628650" y="5628833"/>
            <a:ext cx="3615398" cy="7627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1" y="1362993"/>
            <a:ext cx="4816642" cy="1909595"/>
          </a:xfrm>
        </p:spPr>
        <p:txBody>
          <a:bodyPr lIns="0" anchor="ctr" anchorCtr="0">
            <a:normAutofit/>
          </a:bodyPr>
          <a:lstStyle>
            <a:lvl1pPr algn="l">
              <a:defRPr sz="5400" b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41117"/>
            <a:ext cx="6858000" cy="697246"/>
          </a:xfrm>
        </p:spPr>
        <p:txBody>
          <a:bodyPr lIns="0" anchor="ctr" anchorCtr="0">
            <a:normAutofit/>
          </a:bodyPr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Date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1315453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67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1" y="2149643"/>
            <a:ext cx="3943349" cy="3096125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buFontTx/>
              <a:buNone/>
              <a:defRPr sz="16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5583238"/>
            <a:ext cx="3782929" cy="77311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400" i="1">
                <a:solidFill>
                  <a:srgbClr val="37377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1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3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750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8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62993"/>
            <a:ext cx="6857999" cy="1909595"/>
          </a:xfrm>
        </p:spPr>
        <p:txBody>
          <a:bodyPr lIns="0" anchor="ctr" anchorCtr="0">
            <a:normAutofit/>
          </a:bodyPr>
          <a:lstStyle>
            <a:lvl1pPr algn="l">
              <a:tabLst>
                <a:tab pos="2328863" algn="l"/>
              </a:tabLst>
              <a:defRPr sz="2800" b="0" baseline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Presented by:	Name of Presenter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	Presenter’s email address</a:t>
            </a:r>
            <a:br>
              <a:rPr lang="en-US" dirty="0" smtClean="0"/>
            </a:br>
            <a:r>
              <a:rPr lang="en-US" dirty="0" smtClean="0"/>
              <a:t>Tel:	Presenter’s contact number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41117"/>
            <a:ext cx="6858000" cy="697246"/>
          </a:xfrm>
        </p:spPr>
        <p:txBody>
          <a:bodyPr lIns="0" anchor="ctr" anchorCtr="0">
            <a:normAutofit/>
          </a:bodyPr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Date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1315453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8" t="32346" r="13538" b="31563"/>
          <a:stretch/>
        </p:blipFill>
        <p:spPr>
          <a:xfrm>
            <a:off x="628650" y="5628833"/>
            <a:ext cx="3615398" cy="76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1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Aft>
                <a:spcPts val="600"/>
              </a:spcAft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endParaRPr lang="en-US" dirty="0" smtClean="0"/>
          </a:p>
          <a:p>
            <a:pPr lvl="0"/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endParaRPr lang="en-US" dirty="0" smtClean="0"/>
          </a:p>
          <a:p>
            <a:pPr lvl="0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</a:t>
            </a:r>
          </a:p>
          <a:p>
            <a:pPr lvl="0"/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endParaRPr lang="en-US" dirty="0" smtClean="0"/>
          </a:p>
          <a:p>
            <a:pPr lvl="0"/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endParaRPr lang="en-US" dirty="0" smtClean="0"/>
          </a:p>
          <a:p>
            <a:pPr lvl="0"/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3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149643"/>
            <a:ext cx="7886700" cy="4027320"/>
          </a:xfrm>
        </p:spPr>
        <p:txBody>
          <a:bodyPr/>
          <a:lstStyle>
            <a:lvl1pPr marL="0" indent="0">
              <a:lnSpc>
                <a:spcPct val="125000"/>
              </a:lnSpc>
              <a:buFontTx/>
              <a:buNone/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5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3561347"/>
            <a:ext cx="3886200" cy="261561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 baseline="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3561347"/>
            <a:ext cx="3886200" cy="2615616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2005097"/>
            <a:ext cx="7886701" cy="1232484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rgbClr val="37377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9342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,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060494"/>
            <a:ext cx="3886200" cy="411646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 baseline="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060494"/>
            <a:ext cx="3886200" cy="4116469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2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3 blue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695325" y="1977190"/>
            <a:ext cx="7239000" cy="1323975"/>
          </a:xfrm>
          <a:custGeom>
            <a:avLst/>
            <a:gdLst>
              <a:gd name="connsiteX0" fmla="*/ 6972300 w 7239000"/>
              <a:gd name="connsiteY0" fmla="*/ 0 h 1323975"/>
              <a:gd name="connsiteX1" fmla="*/ 7239000 w 7239000"/>
              <a:gd name="connsiteY1" fmla="*/ 600075 h 1323975"/>
              <a:gd name="connsiteX2" fmla="*/ 7239000 w 7239000"/>
              <a:gd name="connsiteY2" fmla="*/ 1323975 h 1323975"/>
              <a:gd name="connsiteX3" fmla="*/ 0 w 7239000"/>
              <a:gd name="connsiteY3" fmla="*/ 1323975 h 1323975"/>
              <a:gd name="connsiteX4" fmla="*/ 0 w 7239000"/>
              <a:gd name="connsiteY4" fmla="*/ 0 h 1323975"/>
              <a:gd name="connsiteX5" fmla="*/ 6972300 w 7239000"/>
              <a:gd name="connsiteY5" fmla="*/ 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9000" h="1323975">
                <a:moveTo>
                  <a:pt x="6972300" y="0"/>
                </a:moveTo>
                <a:lnTo>
                  <a:pt x="7239000" y="600075"/>
                </a:lnTo>
                <a:lnTo>
                  <a:pt x="7239000" y="1323975"/>
                </a:lnTo>
                <a:lnTo>
                  <a:pt x="0" y="1323975"/>
                </a:lnTo>
                <a:lnTo>
                  <a:pt x="0" y="0"/>
                </a:lnTo>
                <a:lnTo>
                  <a:pt x="6972300" y="0"/>
                </a:lnTo>
                <a:close/>
              </a:path>
            </a:pathLst>
          </a:custGeom>
          <a:solidFill>
            <a:srgbClr val="CDCDDE">
              <a:alpha val="8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rtlCol="0" anchor="ctr"/>
          <a:lstStyle/>
          <a:p>
            <a:pPr marL="714375" indent="0" algn="l"/>
            <a:endParaRPr lang="en-GB" sz="2200" dirty="0" smtClean="0">
              <a:solidFill>
                <a:srgbClr val="3737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/>
          <p:nvPr userDrawn="1"/>
        </p:nvSpPr>
        <p:spPr>
          <a:xfrm>
            <a:off x="695325" y="5021722"/>
            <a:ext cx="7239000" cy="1323975"/>
          </a:xfrm>
          <a:custGeom>
            <a:avLst/>
            <a:gdLst>
              <a:gd name="connsiteX0" fmla="*/ 6972300 w 7239000"/>
              <a:gd name="connsiteY0" fmla="*/ 0 h 1323975"/>
              <a:gd name="connsiteX1" fmla="*/ 7239000 w 7239000"/>
              <a:gd name="connsiteY1" fmla="*/ 600075 h 1323975"/>
              <a:gd name="connsiteX2" fmla="*/ 7239000 w 7239000"/>
              <a:gd name="connsiteY2" fmla="*/ 1323975 h 1323975"/>
              <a:gd name="connsiteX3" fmla="*/ 0 w 7239000"/>
              <a:gd name="connsiteY3" fmla="*/ 1323975 h 1323975"/>
              <a:gd name="connsiteX4" fmla="*/ 0 w 7239000"/>
              <a:gd name="connsiteY4" fmla="*/ 0 h 1323975"/>
              <a:gd name="connsiteX5" fmla="*/ 6972300 w 7239000"/>
              <a:gd name="connsiteY5" fmla="*/ 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9000" h="1323975">
                <a:moveTo>
                  <a:pt x="6972300" y="0"/>
                </a:moveTo>
                <a:lnTo>
                  <a:pt x="7239000" y="600075"/>
                </a:lnTo>
                <a:lnTo>
                  <a:pt x="7239000" y="1323975"/>
                </a:lnTo>
                <a:lnTo>
                  <a:pt x="0" y="1323975"/>
                </a:lnTo>
                <a:lnTo>
                  <a:pt x="0" y="0"/>
                </a:lnTo>
                <a:lnTo>
                  <a:pt x="6972300" y="0"/>
                </a:lnTo>
                <a:close/>
              </a:path>
            </a:pathLst>
          </a:custGeom>
          <a:solidFill>
            <a:srgbClr val="CDCDDE">
              <a:alpha val="8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rtlCol="0" anchor="ctr"/>
          <a:lstStyle/>
          <a:p>
            <a:pPr marL="714375" indent="0" algn="l"/>
            <a:endParaRPr lang="en-GB" sz="2200" dirty="0" smtClean="0">
              <a:solidFill>
                <a:srgbClr val="3737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695325" y="3499456"/>
            <a:ext cx="7239000" cy="1323975"/>
          </a:xfrm>
          <a:custGeom>
            <a:avLst/>
            <a:gdLst>
              <a:gd name="connsiteX0" fmla="*/ 6972300 w 7239000"/>
              <a:gd name="connsiteY0" fmla="*/ 0 h 1323975"/>
              <a:gd name="connsiteX1" fmla="*/ 7239000 w 7239000"/>
              <a:gd name="connsiteY1" fmla="*/ 600075 h 1323975"/>
              <a:gd name="connsiteX2" fmla="*/ 7239000 w 7239000"/>
              <a:gd name="connsiteY2" fmla="*/ 1323975 h 1323975"/>
              <a:gd name="connsiteX3" fmla="*/ 0 w 7239000"/>
              <a:gd name="connsiteY3" fmla="*/ 1323975 h 1323975"/>
              <a:gd name="connsiteX4" fmla="*/ 0 w 7239000"/>
              <a:gd name="connsiteY4" fmla="*/ 0 h 1323975"/>
              <a:gd name="connsiteX5" fmla="*/ 6972300 w 7239000"/>
              <a:gd name="connsiteY5" fmla="*/ 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9000" h="1323975">
                <a:moveTo>
                  <a:pt x="6972300" y="0"/>
                </a:moveTo>
                <a:lnTo>
                  <a:pt x="7239000" y="600075"/>
                </a:lnTo>
                <a:lnTo>
                  <a:pt x="7239000" y="1323975"/>
                </a:lnTo>
                <a:lnTo>
                  <a:pt x="0" y="1323975"/>
                </a:lnTo>
                <a:lnTo>
                  <a:pt x="0" y="0"/>
                </a:lnTo>
                <a:lnTo>
                  <a:pt x="6972300" y="0"/>
                </a:lnTo>
                <a:close/>
              </a:path>
            </a:pathLst>
          </a:custGeom>
          <a:solidFill>
            <a:srgbClr val="CDCDDE">
              <a:alpha val="8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rtlCol="0" anchor="ctr"/>
          <a:lstStyle/>
          <a:p>
            <a:pPr marL="714375" indent="0" algn="l"/>
            <a:endParaRPr lang="en-GB" sz="2200" dirty="0" smtClean="0">
              <a:solidFill>
                <a:srgbClr val="3737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09757" y="2047039"/>
            <a:ext cx="5704389" cy="1184275"/>
          </a:xfrm>
        </p:spPr>
        <p:txBody>
          <a:bodyPr anchor="ctr" anchorCtr="0">
            <a:noAutofit/>
          </a:bodyPr>
          <a:lstStyle>
            <a:lvl1pPr marL="714375" indent="0" algn="l" defTabSz="914400" rtl="0" eaLnBrk="1" latinLnBrk="0" hangingPunct="1">
              <a:buFontTx/>
              <a:buNone/>
              <a:defRPr lang="en-US" sz="2200" kern="1200" dirty="0" smtClean="0">
                <a:solidFill>
                  <a:srgbClr val="37377D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209757" y="3569305"/>
            <a:ext cx="5704389" cy="1184275"/>
          </a:xfrm>
        </p:spPr>
        <p:txBody>
          <a:bodyPr anchor="ctr" anchorCtr="0">
            <a:noAutofit/>
          </a:bodyPr>
          <a:lstStyle>
            <a:lvl1pPr marL="714375" indent="0" algn="l" defTabSz="914400" rtl="0" eaLnBrk="1" latinLnBrk="0" hangingPunct="1">
              <a:buFontTx/>
              <a:buNone/>
              <a:defRPr lang="en-US" sz="2200" kern="1200" dirty="0" smtClean="0">
                <a:solidFill>
                  <a:srgbClr val="37377D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209757" y="5102225"/>
            <a:ext cx="5704389" cy="1184275"/>
          </a:xfrm>
        </p:spPr>
        <p:txBody>
          <a:bodyPr anchor="ctr" anchorCtr="0">
            <a:noAutofit/>
          </a:bodyPr>
          <a:lstStyle>
            <a:lvl1pPr marL="714375" indent="0" algn="l" defTabSz="914400" rtl="0" eaLnBrk="1" latinLnBrk="0" hangingPunct="1">
              <a:buFontTx/>
              <a:buNone/>
              <a:defRPr lang="en-US" sz="2200" kern="1200" dirty="0" smtClean="0">
                <a:solidFill>
                  <a:srgbClr val="37377D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79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30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94611"/>
            <a:ext cx="7886700" cy="792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49643"/>
            <a:ext cx="7886700" cy="402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A7843-B289-48CF-8C7F-D871F1651954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35593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737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F34D92-1F3A-472D-85CE-E6DD218884A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866275"/>
            <a:ext cx="8515350" cy="0"/>
          </a:xfrm>
          <a:prstGeom prst="line">
            <a:avLst/>
          </a:prstGeom>
          <a:ln>
            <a:solidFill>
              <a:srgbClr val="3737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08" y="315267"/>
            <a:ext cx="2259171" cy="45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9" r:id="rId2"/>
    <p:sldLayoutId id="2147483686" r:id="rId3"/>
    <p:sldLayoutId id="2147483696" r:id="rId4"/>
    <p:sldLayoutId id="2147483687" r:id="rId5"/>
    <p:sldLayoutId id="2147483688" r:id="rId6"/>
    <p:sldLayoutId id="2147483700" r:id="rId7"/>
    <p:sldLayoutId id="2147483697" r:id="rId8"/>
    <p:sldLayoutId id="2147483689" r:id="rId9"/>
    <p:sldLayoutId id="2147483698" r:id="rId10"/>
    <p:sldLayoutId id="2147483690" r:id="rId11"/>
    <p:sldLayoutId id="2147483691" r:id="rId12"/>
    <p:sldLayoutId id="2147483694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3737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7377D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436" y="2001330"/>
            <a:ext cx="4816642" cy="19095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Countering Violent Extremism in Prisons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5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713010"/>
          </a:xfrm>
        </p:spPr>
        <p:txBody>
          <a:bodyPr>
            <a:normAutofit/>
          </a:bodyPr>
          <a:lstStyle/>
          <a:p>
            <a:r>
              <a:rPr lang="en-GB" sz="1800" dirty="0"/>
              <a:t>P</a:t>
            </a:r>
            <a:r>
              <a:rPr lang="en-GB" sz="1800" dirty="0" smtClean="0"/>
              <a:t>roper </a:t>
            </a:r>
            <a:r>
              <a:rPr lang="en-GB" sz="1800" dirty="0"/>
              <a:t>risk </a:t>
            </a:r>
            <a:r>
              <a:rPr lang="en-GB" sz="1800" dirty="0" smtClean="0"/>
              <a:t>assessment (screening) </a:t>
            </a:r>
            <a:r>
              <a:rPr lang="en-GB" sz="1800" dirty="0"/>
              <a:t>of prisoners </a:t>
            </a:r>
            <a:r>
              <a:rPr lang="en-GB" sz="1800" dirty="0" smtClean="0"/>
              <a:t>enables </a:t>
            </a:r>
            <a:r>
              <a:rPr lang="en-GB" sz="1800" dirty="0"/>
              <a:t>the efficient use of resources, </a:t>
            </a:r>
            <a:r>
              <a:rPr lang="en-GB" sz="1800" dirty="0" smtClean="0"/>
              <a:t>sentence management and </a:t>
            </a:r>
            <a:r>
              <a:rPr lang="en-GB" sz="1800" dirty="0"/>
              <a:t>upholding the human rights of </a:t>
            </a:r>
            <a:r>
              <a:rPr lang="en-GB" sz="1800" dirty="0" smtClean="0"/>
              <a:t>prisoners.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R</a:t>
            </a:r>
            <a:r>
              <a:rPr lang="en-GB" dirty="0" smtClean="0">
                <a:latin typeface="Trebuchet MS" panose="020B0603020202020204" pitchFamily="34" charset="0"/>
              </a:rPr>
              <a:t>isks </a:t>
            </a:r>
            <a:r>
              <a:rPr lang="en-GB" dirty="0">
                <a:latin typeface="Trebuchet MS" panose="020B0603020202020204" pitchFamily="34" charset="0"/>
              </a:rPr>
              <a:t>assessed during the initial screening should include: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Potential harm </a:t>
            </a:r>
            <a:r>
              <a:rPr lang="en-GB" dirty="0">
                <a:latin typeface="Trebuchet MS" panose="020B0603020202020204" pitchFamily="34" charset="0"/>
              </a:rPr>
              <a:t>to </a:t>
            </a:r>
            <a:r>
              <a:rPr lang="en-GB" dirty="0" smtClean="0">
                <a:latin typeface="Trebuchet MS" panose="020B0603020202020204" pitchFamily="34" charset="0"/>
              </a:rPr>
              <a:t>self or others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Identifying  potential violent extremists (particularly where the reason for incarceration is not directly related to violent extremism)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Threat </a:t>
            </a:r>
            <a:r>
              <a:rPr lang="en-GB" dirty="0">
                <a:latin typeface="Trebuchet MS" panose="020B0603020202020204" pitchFamily="34" charset="0"/>
              </a:rPr>
              <a:t>to good order in the </a:t>
            </a:r>
            <a:r>
              <a:rPr lang="en-GB" dirty="0" smtClean="0">
                <a:latin typeface="Trebuchet MS" panose="020B0603020202020204" pitchFamily="34" charset="0"/>
              </a:rPr>
              <a:t>prison – potential for violence</a:t>
            </a:r>
            <a:endParaRPr lang="en-GB" dirty="0">
              <a:latin typeface="Trebuchet MS" panose="020B0603020202020204" pitchFamily="34" charset="0"/>
            </a:endParaRP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Likelihood </a:t>
            </a:r>
            <a:r>
              <a:rPr lang="en-GB" dirty="0">
                <a:latin typeface="Trebuchet MS" panose="020B0603020202020204" pitchFamily="34" charset="0"/>
              </a:rPr>
              <a:t>of escape </a:t>
            </a:r>
            <a:endParaRPr lang="en-GB" dirty="0" smtClean="0">
              <a:latin typeface="Trebuchet MS" panose="020B0603020202020204" pitchFamily="34" charset="0"/>
            </a:endParaRP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Risk of potential recidivism</a:t>
            </a:r>
            <a:endParaRPr lang="en-GB" dirty="0">
              <a:latin typeface="Trebuchet MS" panose="020B0603020202020204" pitchFamily="34" charset="0"/>
            </a:endParaRP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Potential for instigating </a:t>
            </a:r>
            <a:r>
              <a:rPr lang="en-GB" dirty="0">
                <a:latin typeface="Trebuchet MS" panose="020B0603020202020204" pitchFamily="34" charset="0"/>
              </a:rPr>
              <a:t>offences in the community in cooperation </a:t>
            </a:r>
            <a:r>
              <a:rPr lang="en-GB" dirty="0" smtClean="0">
                <a:latin typeface="Trebuchet MS" panose="020B0603020202020204" pitchFamily="34" charset="0"/>
              </a:rPr>
              <a:t>with outside associates </a:t>
            </a:r>
          </a:p>
          <a:p>
            <a:r>
              <a:rPr lang="en-GB" sz="1800" dirty="0" smtClean="0"/>
              <a:t>Important to note VE prisoners are often not an homogenous group – it is necessary to evaluate each on their own merits</a:t>
            </a:r>
          </a:p>
          <a:p>
            <a:r>
              <a:rPr lang="en-GB" sz="1800" dirty="0" smtClean="0"/>
              <a:t>It is key to understand the motivations, </a:t>
            </a:r>
            <a:r>
              <a:rPr lang="en-GB" sz="1800" dirty="0"/>
              <a:t>personal and contextual </a:t>
            </a:r>
            <a:r>
              <a:rPr lang="en-GB" sz="1800" dirty="0" smtClean="0"/>
              <a:t>circumstances contributing </a:t>
            </a:r>
            <a:r>
              <a:rPr lang="en-GB" sz="1800" dirty="0"/>
              <a:t>to their violent extremist views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43022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VE potential among prisoners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548612"/>
          </a:xfrm>
        </p:spPr>
        <p:txBody>
          <a:bodyPr>
            <a:normAutofit/>
          </a:bodyPr>
          <a:lstStyle/>
          <a:p>
            <a:r>
              <a:rPr lang="en-GB" sz="1800" dirty="0"/>
              <a:t>Undertaking </a:t>
            </a:r>
            <a:r>
              <a:rPr lang="en-GB" sz="1800" dirty="0" smtClean="0"/>
              <a:t>a detailed </a:t>
            </a:r>
            <a:r>
              <a:rPr lang="en-GB" sz="1800" dirty="0"/>
              <a:t>risk assessment will enable the prison administration to </a:t>
            </a:r>
            <a:r>
              <a:rPr lang="en-GB" sz="1800" dirty="0" smtClean="0"/>
              <a:t>identify which </a:t>
            </a:r>
            <a:r>
              <a:rPr lang="en-GB" sz="1800" dirty="0"/>
              <a:t>of the wide variety of motivations and factors have “pulled” and “pushed” </a:t>
            </a:r>
            <a:r>
              <a:rPr lang="en-GB" sz="1800" dirty="0" smtClean="0"/>
              <a:t>individuals towards </a:t>
            </a:r>
            <a:r>
              <a:rPr lang="en-GB" sz="1800" dirty="0"/>
              <a:t>violent </a:t>
            </a:r>
            <a:r>
              <a:rPr lang="en-GB" sz="1800" dirty="0" smtClean="0"/>
              <a:t>extremism.</a:t>
            </a:r>
          </a:p>
          <a:p>
            <a:r>
              <a:rPr lang="en-GB" sz="1800" dirty="0" smtClean="0"/>
              <a:t>Not all violent extremists are motivated by the same factors, however, the following are well established “push” and “pull” factors to be considered when evaluating individual prisoners: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Lack of </a:t>
            </a:r>
            <a:r>
              <a:rPr lang="en-GB" dirty="0" smtClean="0">
                <a:latin typeface="Trebuchet MS" panose="020B0603020202020204" pitchFamily="34" charset="0"/>
              </a:rPr>
              <a:t>socio-economic opportunities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Marginalisation </a:t>
            </a:r>
            <a:r>
              <a:rPr lang="en-GB" dirty="0">
                <a:latin typeface="Trebuchet MS" panose="020B0603020202020204" pitchFamily="34" charset="0"/>
              </a:rPr>
              <a:t>and </a:t>
            </a:r>
            <a:r>
              <a:rPr lang="en-GB" dirty="0" smtClean="0">
                <a:latin typeface="Trebuchet MS" panose="020B0603020202020204" pitchFamily="34" charset="0"/>
              </a:rPr>
              <a:t>discrimination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Collective grievances and </a:t>
            </a:r>
            <a:r>
              <a:rPr lang="en-GB" dirty="0" smtClean="0">
                <a:latin typeface="Trebuchet MS" panose="020B0603020202020204" pitchFamily="34" charset="0"/>
              </a:rPr>
              <a:t>victimization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Poor governance, violations of human rights and a lack of the rule of </a:t>
            </a:r>
            <a:r>
              <a:rPr lang="en-GB" dirty="0" smtClean="0">
                <a:latin typeface="Trebuchet MS" panose="020B0603020202020204" pitchFamily="34" charset="0"/>
              </a:rPr>
              <a:t>law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Prolonged and unresolved </a:t>
            </a:r>
            <a:r>
              <a:rPr lang="en-GB" dirty="0" smtClean="0">
                <a:latin typeface="Trebuchet MS" panose="020B0603020202020204" pitchFamily="34" charset="0"/>
              </a:rPr>
              <a:t>conflicts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Distortion and misuse of beliefs, political ideologies and ethnic and cultural </a:t>
            </a:r>
            <a:r>
              <a:rPr lang="en-GB" dirty="0" smtClean="0">
                <a:latin typeface="Trebuchet MS" panose="020B0603020202020204" pitchFamily="34" charset="0"/>
              </a:rPr>
              <a:t>differences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Influence of charismatic leadership </a:t>
            </a:r>
            <a:r>
              <a:rPr lang="en-GB" dirty="0">
                <a:latin typeface="Trebuchet MS" panose="020B0603020202020204" pitchFamily="34" charset="0"/>
              </a:rPr>
              <a:t>and social </a:t>
            </a:r>
            <a:r>
              <a:rPr lang="en-GB" dirty="0" smtClean="0">
                <a:latin typeface="Trebuchet MS" panose="020B0603020202020204" pitchFamily="34" charset="0"/>
              </a:rPr>
              <a:t>networks</a:t>
            </a:r>
          </a:p>
          <a:p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071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Accommodation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8396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Accommodation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9475"/>
            <a:ext cx="7886700" cy="402732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Accommodating VE prisoners involves decisions whether to:</a:t>
            </a:r>
            <a:endParaRPr lang="en-GB" sz="1800" dirty="0"/>
          </a:p>
          <a:p>
            <a:pPr lvl="1"/>
            <a:r>
              <a:rPr lang="en-GB" dirty="0">
                <a:latin typeface="Trebuchet MS" panose="020B0603020202020204" pitchFamily="34" charset="0"/>
              </a:rPr>
              <a:t>S</a:t>
            </a:r>
            <a:r>
              <a:rPr lang="en-GB" dirty="0" smtClean="0">
                <a:latin typeface="Trebuchet MS" panose="020B0603020202020204" pitchFamily="34" charset="0"/>
              </a:rPr>
              <a:t>eparate them from </a:t>
            </a:r>
            <a:r>
              <a:rPr lang="en-GB" dirty="0">
                <a:latin typeface="Trebuchet MS" panose="020B0603020202020204" pitchFamily="34" charset="0"/>
              </a:rPr>
              <a:t>the general prison population (separation</a:t>
            </a:r>
            <a:r>
              <a:rPr lang="en-GB" dirty="0" smtClean="0">
                <a:latin typeface="Trebuchet MS" panose="020B0603020202020204" pitchFamily="34" charset="0"/>
              </a:rPr>
              <a:t>),</a:t>
            </a:r>
            <a:endParaRPr lang="en-GB" dirty="0">
              <a:latin typeface="Trebuchet MS" panose="020B0603020202020204" pitchFamily="34" charset="0"/>
            </a:endParaRP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If separated, should they be </a:t>
            </a:r>
            <a:r>
              <a:rPr lang="en-GB" dirty="0">
                <a:latin typeface="Trebuchet MS" panose="020B0603020202020204" pitchFamily="34" charset="0"/>
              </a:rPr>
              <a:t>isolated from each other (isolation</a:t>
            </a:r>
            <a:r>
              <a:rPr lang="en-GB" dirty="0" smtClean="0">
                <a:latin typeface="Trebuchet MS" panose="020B0603020202020204" pitchFamily="34" charset="0"/>
              </a:rPr>
              <a:t>), or </a:t>
            </a:r>
            <a:r>
              <a:rPr lang="en-GB" dirty="0">
                <a:latin typeface="Trebuchet MS" panose="020B0603020202020204" pitchFamily="34" charset="0"/>
              </a:rPr>
              <a:t>held </a:t>
            </a:r>
            <a:r>
              <a:rPr lang="en-GB" dirty="0" smtClean="0">
                <a:latin typeface="Trebuchet MS" panose="020B0603020202020204" pitchFamily="34" charset="0"/>
              </a:rPr>
              <a:t>together in one unit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smtClean="0">
                <a:latin typeface="Trebuchet MS" panose="020B0603020202020204" pitchFamily="34" charset="0"/>
              </a:rPr>
              <a:t>(concentration</a:t>
            </a:r>
            <a:r>
              <a:rPr lang="en-GB" dirty="0">
                <a:latin typeface="Trebuchet MS" panose="020B0603020202020204" pitchFamily="34" charset="0"/>
              </a:rPr>
              <a:t>), </a:t>
            </a:r>
            <a:r>
              <a:rPr lang="en-GB" dirty="0" smtClean="0">
                <a:latin typeface="Trebuchet MS" panose="020B0603020202020204" pitchFamily="34" charset="0"/>
              </a:rPr>
              <a:t>or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Should they </a:t>
            </a:r>
            <a:r>
              <a:rPr lang="en-GB" dirty="0">
                <a:latin typeface="Trebuchet MS" panose="020B0603020202020204" pitchFamily="34" charset="0"/>
              </a:rPr>
              <a:t>be dispersed across a </a:t>
            </a:r>
            <a:r>
              <a:rPr lang="en-GB" dirty="0" smtClean="0">
                <a:latin typeface="Trebuchet MS" panose="020B0603020202020204" pitchFamily="34" charset="0"/>
              </a:rPr>
              <a:t>small </a:t>
            </a:r>
            <a:r>
              <a:rPr lang="en-GB" dirty="0">
                <a:latin typeface="Trebuchet MS" panose="020B0603020202020204" pitchFamily="34" charset="0"/>
              </a:rPr>
              <a:t>number of </a:t>
            </a:r>
            <a:r>
              <a:rPr lang="en-GB" dirty="0" smtClean="0">
                <a:latin typeface="Trebuchet MS" panose="020B0603020202020204" pitchFamily="34" charset="0"/>
              </a:rPr>
              <a:t>prisons (dispersal),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I</a:t>
            </a:r>
            <a:r>
              <a:rPr lang="en-GB" dirty="0" smtClean="0">
                <a:latin typeface="Trebuchet MS" panose="020B0603020202020204" pitchFamily="34" charset="0"/>
              </a:rPr>
              <a:t>ntegrate VE </a:t>
            </a:r>
            <a:r>
              <a:rPr lang="en-GB" dirty="0">
                <a:latin typeface="Trebuchet MS" panose="020B0603020202020204" pitchFamily="34" charset="0"/>
              </a:rPr>
              <a:t>prisoners with the general </a:t>
            </a:r>
            <a:r>
              <a:rPr lang="en-GB" dirty="0" smtClean="0">
                <a:latin typeface="Trebuchet MS" panose="020B0603020202020204" pitchFamily="34" charset="0"/>
              </a:rPr>
              <a:t>population (integration), 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A combination of these strategies.</a:t>
            </a:r>
          </a:p>
          <a:p>
            <a:r>
              <a:rPr lang="en-GB" sz="1800" dirty="0" smtClean="0"/>
              <a:t>Prison </a:t>
            </a:r>
            <a:r>
              <a:rPr lang="en-GB" sz="1800" dirty="0"/>
              <a:t>administrations will need to determine the </a:t>
            </a:r>
            <a:r>
              <a:rPr lang="en-GB" sz="1800" dirty="0" smtClean="0"/>
              <a:t>best approach </a:t>
            </a:r>
            <a:r>
              <a:rPr lang="en-GB" sz="1800" dirty="0"/>
              <a:t>to accommodation, based on specific factors within </a:t>
            </a:r>
            <a:r>
              <a:rPr lang="en-GB" sz="1800" dirty="0" smtClean="0"/>
              <a:t>the prison population, as well as, the overall security situation in the country.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43138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Accommodation </a:t>
            </a:r>
            <a:r>
              <a:rPr lang="en-GB" dirty="0" err="1" smtClean="0"/>
              <a:t>contd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515" y="1786941"/>
            <a:ext cx="7886700" cy="4779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Factors for consideration would include:</a:t>
            </a:r>
            <a:endParaRPr lang="en-GB" sz="1800" dirty="0"/>
          </a:p>
          <a:p>
            <a:r>
              <a:rPr lang="en-GB" sz="1700" dirty="0" smtClean="0"/>
              <a:t>The </a:t>
            </a:r>
            <a:r>
              <a:rPr lang="en-GB" sz="1700" dirty="0"/>
              <a:t>size of the </a:t>
            </a:r>
            <a:r>
              <a:rPr lang="en-GB" sz="1700" dirty="0" smtClean="0"/>
              <a:t>VE </a:t>
            </a:r>
            <a:r>
              <a:rPr lang="en-GB" sz="1700" dirty="0"/>
              <a:t>prison population to be segregated or </a:t>
            </a:r>
            <a:r>
              <a:rPr lang="en-GB" sz="1700" dirty="0" smtClean="0"/>
              <a:t>dispersed,</a:t>
            </a:r>
            <a:endParaRPr lang="en-GB" sz="1700" dirty="0"/>
          </a:p>
          <a:p>
            <a:r>
              <a:rPr lang="en-GB" sz="1700" dirty="0" smtClean="0"/>
              <a:t>The </a:t>
            </a:r>
            <a:r>
              <a:rPr lang="en-GB" sz="1700" dirty="0"/>
              <a:t>state of the prison infrastructure and the administration’s ability to ensure </a:t>
            </a:r>
            <a:r>
              <a:rPr lang="en-GB" sz="1700" dirty="0" smtClean="0"/>
              <a:t>secure custody of VE prisoners in a dispersed model,</a:t>
            </a:r>
            <a:endParaRPr lang="en-GB" sz="1700" dirty="0"/>
          </a:p>
          <a:p>
            <a:r>
              <a:rPr lang="en-GB" sz="1700" dirty="0" smtClean="0"/>
              <a:t>The </a:t>
            </a:r>
            <a:r>
              <a:rPr lang="en-GB" sz="1700" dirty="0"/>
              <a:t>capacity, size and skills level of </a:t>
            </a:r>
            <a:r>
              <a:rPr lang="en-GB" sz="1700" dirty="0" smtClean="0"/>
              <a:t>staff to manage challenges posed by different models,</a:t>
            </a:r>
            <a:endParaRPr lang="en-GB" sz="1700" dirty="0"/>
          </a:p>
          <a:p>
            <a:r>
              <a:rPr lang="en-GB" sz="1700" dirty="0" smtClean="0"/>
              <a:t>The </a:t>
            </a:r>
            <a:r>
              <a:rPr lang="en-GB" sz="1700" dirty="0"/>
              <a:t>financial resources available to manage the </a:t>
            </a:r>
            <a:r>
              <a:rPr lang="en-GB" sz="1700" dirty="0" smtClean="0"/>
              <a:t>VE prisoner population,</a:t>
            </a:r>
          </a:p>
          <a:p>
            <a:r>
              <a:rPr lang="en-GB" sz="1700" dirty="0" smtClean="0"/>
              <a:t>The </a:t>
            </a:r>
            <a:r>
              <a:rPr lang="en-GB" sz="1700" dirty="0"/>
              <a:t>cultural, political and social </a:t>
            </a:r>
            <a:r>
              <a:rPr lang="en-GB" sz="1700" dirty="0" smtClean="0"/>
              <a:t>context of the country,</a:t>
            </a:r>
            <a:endParaRPr lang="en-GB" sz="1700" dirty="0"/>
          </a:p>
          <a:p>
            <a:r>
              <a:rPr lang="en-GB" sz="1700" dirty="0" smtClean="0"/>
              <a:t>The </a:t>
            </a:r>
            <a:r>
              <a:rPr lang="en-GB" sz="1700" dirty="0"/>
              <a:t>risk that an individual presents for being further </a:t>
            </a:r>
            <a:r>
              <a:rPr lang="en-GB" sz="1700" dirty="0" smtClean="0"/>
              <a:t>radicalised</a:t>
            </a:r>
            <a:r>
              <a:rPr lang="en-GB" sz="1700" dirty="0"/>
              <a:t>, or for </a:t>
            </a:r>
            <a:r>
              <a:rPr lang="en-GB" sz="1700" dirty="0" smtClean="0"/>
              <a:t>radicalising others </a:t>
            </a:r>
            <a:r>
              <a:rPr lang="en-GB" sz="1700" dirty="0"/>
              <a:t>to violence</a:t>
            </a:r>
          </a:p>
          <a:p>
            <a:r>
              <a:rPr lang="en-GB" sz="1700" dirty="0" smtClean="0"/>
              <a:t>The </a:t>
            </a:r>
            <a:r>
              <a:rPr lang="en-GB" sz="1700" dirty="0"/>
              <a:t>modus operandi and </a:t>
            </a:r>
            <a:r>
              <a:rPr lang="en-GB" sz="1700" dirty="0" smtClean="0"/>
              <a:t>organisational </a:t>
            </a:r>
            <a:r>
              <a:rPr lang="en-GB" sz="1700" dirty="0"/>
              <a:t>structure of the violent extremist group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6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/>
              <a:t>Enablers of radicalisation to violence in </a:t>
            </a:r>
            <a:r>
              <a:rPr lang="en-GB" sz="3200" b="1" dirty="0" smtClean="0"/>
              <a:t>prison and </a:t>
            </a:r>
            <a:r>
              <a:rPr lang="en-GB" sz="3200" b="1" dirty="0"/>
              <a:t>Identifying VE recruitment efforts</a:t>
            </a:r>
            <a:r>
              <a:rPr lang="en-GB" sz="3200" dirty="0"/>
              <a:t> </a:t>
            </a:r>
            <a:endParaRPr lang="en-GB" sz="3200" b="1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06186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Enablers </a:t>
            </a:r>
            <a:r>
              <a:rPr lang="en-GB" dirty="0" smtClean="0"/>
              <a:t>of radicalisation </a:t>
            </a:r>
            <a:r>
              <a:rPr lang="en-GB" dirty="0"/>
              <a:t>to violence in prison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592680"/>
          </a:xfrm>
        </p:spPr>
        <p:txBody>
          <a:bodyPr>
            <a:normAutofit fontScale="92500" lnSpcReduction="10000"/>
          </a:bodyPr>
          <a:lstStyle/>
          <a:p>
            <a:r>
              <a:rPr lang="en-GB" sz="1900" dirty="0"/>
              <a:t>The main factors that can drive, or </a:t>
            </a:r>
            <a:r>
              <a:rPr lang="en-GB" sz="1900" dirty="0" smtClean="0"/>
              <a:t>create opportunities </a:t>
            </a:r>
            <a:r>
              <a:rPr lang="en-GB" sz="1900" dirty="0"/>
              <a:t>for </a:t>
            </a:r>
            <a:r>
              <a:rPr lang="en-GB" sz="1900" dirty="0" smtClean="0"/>
              <a:t>radicalisation </a:t>
            </a:r>
            <a:r>
              <a:rPr lang="en-GB" sz="1900" dirty="0"/>
              <a:t>to </a:t>
            </a:r>
            <a:r>
              <a:rPr lang="en-GB" sz="1900" dirty="0" smtClean="0"/>
              <a:t>VE </a:t>
            </a:r>
            <a:r>
              <a:rPr lang="en-GB" sz="1900" dirty="0"/>
              <a:t>in prison, </a:t>
            </a:r>
            <a:r>
              <a:rPr lang="en-GB" sz="1900" dirty="0" smtClean="0"/>
              <a:t>are as </a:t>
            </a:r>
            <a:r>
              <a:rPr lang="en-GB" sz="1900" dirty="0"/>
              <a:t>follows</a:t>
            </a:r>
            <a:r>
              <a:rPr lang="en-GB" sz="1900" dirty="0" smtClean="0"/>
              <a:t>:</a:t>
            </a:r>
          </a:p>
          <a:p>
            <a:pPr lvl="1"/>
            <a:r>
              <a:rPr lang="en-GB" i="1" dirty="0">
                <a:latin typeface="Trebuchet MS" panose="020B0603020202020204" pitchFamily="34" charset="0"/>
              </a:rPr>
              <a:t>Ideology</a:t>
            </a:r>
            <a:r>
              <a:rPr lang="en-GB" dirty="0">
                <a:latin typeface="Trebuchet MS" panose="020B0603020202020204" pitchFamily="34" charset="0"/>
              </a:rPr>
              <a:t>: Exposure to an ideology </a:t>
            </a:r>
            <a:r>
              <a:rPr lang="en-GB" dirty="0" smtClean="0">
                <a:latin typeface="Trebuchet MS" panose="020B0603020202020204" pitchFamily="34" charset="0"/>
              </a:rPr>
              <a:t>that sanctions or legitimises violence, often </a:t>
            </a:r>
            <a:r>
              <a:rPr lang="en-GB" dirty="0">
                <a:latin typeface="Trebuchet MS" panose="020B0603020202020204" pitchFamily="34" charset="0"/>
              </a:rPr>
              <a:t>by providing a compelling but fabricated narrative of contemporary politics </a:t>
            </a:r>
            <a:r>
              <a:rPr lang="en-GB" dirty="0" smtClean="0">
                <a:latin typeface="Trebuchet MS" panose="020B0603020202020204" pitchFamily="34" charset="0"/>
              </a:rPr>
              <a:t>and recent history,</a:t>
            </a:r>
          </a:p>
          <a:p>
            <a:pPr lvl="1"/>
            <a:r>
              <a:rPr lang="en-GB" i="1" dirty="0" smtClean="0">
                <a:latin typeface="Trebuchet MS" panose="020B0603020202020204" pitchFamily="34" charset="0"/>
              </a:rPr>
              <a:t>Grievances</a:t>
            </a:r>
            <a:r>
              <a:rPr lang="en-GB" dirty="0" smtClean="0">
                <a:latin typeface="Trebuchet MS" panose="020B0603020202020204" pitchFamily="34" charset="0"/>
              </a:rPr>
              <a:t>: </a:t>
            </a:r>
            <a:r>
              <a:rPr lang="en-GB" dirty="0">
                <a:latin typeface="Trebuchet MS" panose="020B0603020202020204" pitchFamily="34" charset="0"/>
              </a:rPr>
              <a:t>A range of </a:t>
            </a:r>
            <a:r>
              <a:rPr lang="en-GB" dirty="0" smtClean="0">
                <a:latin typeface="Trebuchet MS" panose="020B0603020202020204" pitchFamily="34" charset="0"/>
              </a:rPr>
              <a:t>grievances</a:t>
            </a:r>
            <a:r>
              <a:rPr lang="en-GB" dirty="0">
                <a:latin typeface="Trebuchet MS" panose="020B0603020202020204" pitchFamily="34" charset="0"/>
              </a:rPr>
              <a:t>, some real and some imagined, to </a:t>
            </a:r>
            <a:r>
              <a:rPr lang="en-GB" dirty="0" smtClean="0">
                <a:latin typeface="Trebuchet MS" panose="020B0603020202020204" pitchFamily="34" charset="0"/>
              </a:rPr>
              <a:t>which there </a:t>
            </a:r>
            <a:r>
              <a:rPr lang="en-GB" dirty="0">
                <a:latin typeface="Trebuchet MS" panose="020B0603020202020204" pitchFamily="34" charset="0"/>
              </a:rPr>
              <a:t>may seem to be no credible and effective non-violent </a:t>
            </a:r>
            <a:r>
              <a:rPr lang="en-GB" dirty="0" smtClean="0">
                <a:latin typeface="Trebuchet MS" panose="020B0603020202020204" pitchFamily="34" charset="0"/>
              </a:rPr>
              <a:t>response. This may include attribution of </a:t>
            </a:r>
            <a:r>
              <a:rPr lang="en-GB" dirty="0">
                <a:latin typeface="Trebuchet MS" panose="020B0603020202020204" pitchFamily="34" charset="0"/>
              </a:rPr>
              <a:t>their imprisonment or </a:t>
            </a:r>
            <a:r>
              <a:rPr lang="en-GB" dirty="0" smtClean="0">
                <a:latin typeface="Trebuchet MS" panose="020B0603020202020204" pitchFamily="34" charset="0"/>
              </a:rPr>
              <a:t>their treatment in prison to discriminatory policies or efforts by the government </a:t>
            </a:r>
            <a:r>
              <a:rPr lang="en-GB" dirty="0">
                <a:latin typeface="Trebuchet MS" panose="020B0603020202020204" pitchFamily="34" charset="0"/>
              </a:rPr>
              <a:t>to humiliate members of their </a:t>
            </a:r>
            <a:r>
              <a:rPr lang="en-GB" dirty="0" smtClean="0">
                <a:latin typeface="Trebuchet MS" panose="020B0603020202020204" pitchFamily="34" charset="0"/>
              </a:rPr>
              <a:t>group,</a:t>
            </a:r>
          </a:p>
          <a:p>
            <a:pPr lvl="1"/>
            <a:r>
              <a:rPr lang="en-GB" i="1" dirty="0">
                <a:latin typeface="Trebuchet MS" panose="020B0603020202020204" pitchFamily="34" charset="0"/>
              </a:rPr>
              <a:t>Charismatic leaders</a:t>
            </a:r>
            <a:r>
              <a:rPr lang="en-GB" dirty="0">
                <a:latin typeface="Trebuchet MS" panose="020B0603020202020204" pitchFamily="34" charset="0"/>
              </a:rPr>
              <a:t>: Exposure to people or groups who can directly and </a:t>
            </a:r>
            <a:r>
              <a:rPr lang="en-GB" dirty="0" smtClean="0">
                <a:latin typeface="Trebuchet MS" panose="020B0603020202020204" pitchFamily="34" charset="0"/>
              </a:rPr>
              <a:t>persuasively articulate an extremist ideology </a:t>
            </a:r>
            <a:r>
              <a:rPr lang="en-GB" dirty="0">
                <a:latin typeface="Trebuchet MS" panose="020B0603020202020204" pitchFamily="34" charset="0"/>
              </a:rPr>
              <a:t>and then relate it to aspects of a person’s own </a:t>
            </a:r>
            <a:r>
              <a:rPr lang="en-GB" dirty="0" smtClean="0">
                <a:latin typeface="Trebuchet MS" panose="020B0603020202020204" pitchFamily="34" charset="0"/>
              </a:rPr>
              <a:t>background and </a:t>
            </a:r>
            <a:r>
              <a:rPr lang="en-GB" dirty="0">
                <a:latin typeface="Trebuchet MS" panose="020B0603020202020204" pitchFamily="34" charset="0"/>
              </a:rPr>
              <a:t>life history</a:t>
            </a:r>
            <a:r>
              <a:rPr lang="en-GB" dirty="0" smtClean="0">
                <a:latin typeface="Trebuchet MS" panose="020B0603020202020204" pitchFamily="34" charset="0"/>
              </a:rPr>
              <a:t>.</a:t>
            </a:r>
          </a:p>
          <a:p>
            <a:pPr lvl="1"/>
            <a:r>
              <a:rPr lang="en-GB" sz="1700" i="1" dirty="0" smtClean="0">
                <a:latin typeface="Trebuchet MS" panose="020B0603020202020204" pitchFamily="34" charset="0"/>
              </a:rPr>
              <a:t>Physical </a:t>
            </a:r>
            <a:r>
              <a:rPr lang="en-GB" sz="1700" i="1" dirty="0">
                <a:latin typeface="Trebuchet MS" panose="020B0603020202020204" pitchFamily="34" charset="0"/>
              </a:rPr>
              <a:t>and </a:t>
            </a:r>
            <a:r>
              <a:rPr lang="en-GB" sz="1700" i="1" dirty="0" smtClean="0">
                <a:latin typeface="Trebuchet MS" panose="020B0603020202020204" pitchFamily="34" charset="0"/>
              </a:rPr>
              <a:t>protective </a:t>
            </a:r>
            <a:r>
              <a:rPr lang="en-GB" sz="1700" i="1" dirty="0">
                <a:latin typeface="Trebuchet MS" panose="020B0603020202020204" pitchFamily="34" charset="0"/>
              </a:rPr>
              <a:t>needs</a:t>
            </a:r>
            <a:r>
              <a:rPr lang="en-GB" sz="1700" dirty="0">
                <a:latin typeface="Trebuchet MS" panose="020B0603020202020204" pitchFamily="34" charset="0"/>
              </a:rPr>
              <a:t>: </a:t>
            </a:r>
            <a:r>
              <a:rPr lang="en-GB" sz="1700" dirty="0" smtClean="0">
                <a:latin typeface="Trebuchet MS" panose="020B0603020202020204" pitchFamily="34" charset="0"/>
              </a:rPr>
              <a:t>Prisoners </a:t>
            </a:r>
            <a:r>
              <a:rPr lang="en-GB" sz="1700" dirty="0">
                <a:latin typeface="Trebuchet MS" panose="020B0603020202020204" pitchFamily="34" charset="0"/>
              </a:rPr>
              <a:t>may be motivated (or forced) to join a violent extremist group </a:t>
            </a:r>
            <a:r>
              <a:rPr lang="en-GB" sz="1700" dirty="0" smtClean="0">
                <a:latin typeface="Trebuchet MS" panose="020B0603020202020204" pitchFamily="34" charset="0"/>
              </a:rPr>
              <a:t>to obtain </a:t>
            </a:r>
            <a:r>
              <a:rPr lang="en-GB" sz="1700" dirty="0">
                <a:latin typeface="Trebuchet MS" panose="020B0603020202020204" pitchFamily="34" charset="0"/>
              </a:rPr>
              <a:t>food, somewhere to sleep, and </a:t>
            </a:r>
            <a:r>
              <a:rPr lang="en-GB" sz="1700" dirty="0" smtClean="0">
                <a:latin typeface="Trebuchet MS" panose="020B0603020202020204" pitchFamily="34" charset="0"/>
              </a:rPr>
              <a:t> protection</a:t>
            </a:r>
            <a:r>
              <a:rPr lang="en-GB" sz="1700" dirty="0">
                <a:latin typeface="Trebuchet MS" panose="020B0603020202020204" pitchFamily="34" charset="0"/>
              </a:rPr>
              <a:t>, regardless of whether they </a:t>
            </a:r>
            <a:r>
              <a:rPr lang="en-GB" sz="1700" dirty="0" smtClean="0">
                <a:latin typeface="Trebuchet MS" panose="020B0603020202020204" pitchFamily="34" charset="0"/>
              </a:rPr>
              <a:t>identify with to </a:t>
            </a:r>
            <a:r>
              <a:rPr lang="en-GB" sz="1700" dirty="0">
                <a:latin typeface="Trebuchet MS" panose="020B0603020202020204" pitchFamily="34" charset="0"/>
              </a:rPr>
              <a:t>the group´s violent extremist ideology or </a:t>
            </a:r>
            <a:r>
              <a:rPr lang="en-GB" sz="1700" dirty="0" smtClean="0">
                <a:latin typeface="Trebuchet MS" panose="020B0603020202020204" pitchFamily="34" charset="0"/>
              </a:rPr>
              <a:t>not,</a:t>
            </a:r>
          </a:p>
          <a:p>
            <a:pPr lvl="1"/>
            <a:r>
              <a:rPr lang="en-GB" sz="1700" i="1" dirty="0">
                <a:latin typeface="Trebuchet MS" panose="020B0603020202020204" pitchFamily="34" charset="0"/>
              </a:rPr>
              <a:t>Religion</a:t>
            </a:r>
            <a:r>
              <a:rPr lang="en-GB" sz="1700" dirty="0" smtClean="0">
                <a:latin typeface="Trebuchet MS" panose="020B0603020202020204" pitchFamily="34" charset="0"/>
              </a:rPr>
              <a:t>: Imprisonment can lead to renewal or finding of religious faith. New converts </a:t>
            </a:r>
            <a:r>
              <a:rPr lang="en-GB" sz="1700" dirty="0">
                <a:latin typeface="Trebuchet MS" panose="020B0603020202020204" pitchFamily="34" charset="0"/>
              </a:rPr>
              <a:t>may initially be less well-informed about their </a:t>
            </a:r>
            <a:r>
              <a:rPr lang="en-GB" sz="1700" dirty="0" smtClean="0">
                <a:latin typeface="Trebuchet MS" panose="020B0603020202020204" pitchFamily="34" charset="0"/>
              </a:rPr>
              <a:t>faith and may </a:t>
            </a:r>
            <a:r>
              <a:rPr lang="en-GB" sz="1700" dirty="0">
                <a:latin typeface="Trebuchet MS" panose="020B0603020202020204" pitchFamily="34" charset="0"/>
              </a:rPr>
              <a:t>be vulnerable </a:t>
            </a:r>
            <a:r>
              <a:rPr lang="en-GB" sz="1700" dirty="0" smtClean="0">
                <a:latin typeface="Trebuchet MS" panose="020B0603020202020204" pitchFamily="34" charset="0"/>
              </a:rPr>
              <a:t>to radicalisers </a:t>
            </a:r>
            <a:r>
              <a:rPr lang="en-GB" sz="1700" dirty="0">
                <a:latin typeface="Trebuchet MS" panose="020B0603020202020204" pitchFamily="34" charset="0"/>
              </a:rPr>
              <a:t>who seek to </a:t>
            </a:r>
            <a:r>
              <a:rPr lang="en-GB" sz="1700" dirty="0" smtClean="0">
                <a:latin typeface="Trebuchet MS" panose="020B0603020202020204" pitchFamily="34" charset="0"/>
              </a:rPr>
              <a:t>push </a:t>
            </a:r>
            <a:r>
              <a:rPr lang="en-GB" sz="1700" dirty="0">
                <a:latin typeface="Trebuchet MS" panose="020B0603020202020204" pitchFamily="34" charset="0"/>
              </a:rPr>
              <a:t>a distorted </a:t>
            </a:r>
            <a:r>
              <a:rPr lang="en-GB" sz="1700" dirty="0" smtClean="0">
                <a:latin typeface="Trebuchet MS" panose="020B0603020202020204" pitchFamily="34" charset="0"/>
              </a:rPr>
              <a:t>version of </a:t>
            </a:r>
            <a:r>
              <a:rPr lang="en-GB" sz="1700" dirty="0">
                <a:latin typeface="Trebuchet MS" panose="020B0603020202020204" pitchFamily="34" charset="0"/>
              </a:rPr>
              <a:t>theology </a:t>
            </a:r>
            <a:r>
              <a:rPr lang="en-GB" sz="1700" dirty="0" smtClean="0">
                <a:latin typeface="Trebuchet MS" panose="020B0603020202020204" pitchFamily="34" charset="0"/>
              </a:rPr>
              <a:t>on them.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764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Identifying VE recruitment efforts in prisons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027320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VE recruiters in prisons target or seek out individuals whose </a:t>
            </a:r>
            <a:r>
              <a:rPr lang="en-GB" sz="1800" dirty="0"/>
              <a:t>attitudes, emotions, </a:t>
            </a:r>
            <a:r>
              <a:rPr lang="en-GB" sz="1800" dirty="0" smtClean="0"/>
              <a:t>preconceptions and motivations match their own.</a:t>
            </a:r>
          </a:p>
          <a:p>
            <a:r>
              <a:rPr lang="en-GB" sz="1800" dirty="0" smtClean="0"/>
              <a:t>Recruiters may also seek to recruit individuals with specific skills (engineers, communications specialists </a:t>
            </a:r>
            <a:r>
              <a:rPr lang="en-GB" sz="1800" dirty="0" err="1" smtClean="0"/>
              <a:t>etc</a:t>
            </a:r>
            <a:r>
              <a:rPr lang="en-GB" sz="1800" dirty="0" smtClean="0"/>
              <a:t>) that could be useful to their cause in the longer term.</a:t>
            </a:r>
          </a:p>
          <a:p>
            <a:r>
              <a:rPr lang="en-GB" sz="1800" dirty="0" smtClean="0"/>
              <a:t>A recruiter will  assess the political, social or physical interests/concerns of targets </a:t>
            </a:r>
            <a:r>
              <a:rPr lang="en-GB" sz="1800" dirty="0"/>
              <a:t>that might predispose them to take part </a:t>
            </a:r>
            <a:r>
              <a:rPr lang="en-GB" sz="1800" dirty="0" smtClean="0"/>
              <a:t> VE activities</a:t>
            </a:r>
            <a:r>
              <a:rPr lang="en-GB" sz="1800" dirty="0"/>
              <a:t>.</a:t>
            </a:r>
          </a:p>
          <a:p>
            <a:r>
              <a:rPr lang="en-GB" sz="1800" dirty="0" smtClean="0"/>
              <a:t>The recruiter may </a:t>
            </a:r>
            <a:r>
              <a:rPr lang="en-GB" sz="1800" dirty="0"/>
              <a:t>entice the recruit with various gratifications or incentives, such as food, clothing </a:t>
            </a:r>
            <a:r>
              <a:rPr lang="en-GB" sz="1800" dirty="0" smtClean="0"/>
              <a:t>and protection – very similar to grooming.</a:t>
            </a:r>
          </a:p>
          <a:p>
            <a:r>
              <a:rPr lang="en-GB" sz="1800" dirty="0" smtClean="0"/>
              <a:t>Note that recruiters may seek to maintain a low behavioural profile, conforming with the overall prison disciplinary regime and carry out their work quietly or even through surrogates.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9056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Responses to recruitment efforts in prisons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8847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Responses to recruitment efforts in prisons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1"/>
            <a:ext cx="7886700" cy="4911314"/>
          </a:xfrm>
        </p:spPr>
        <p:txBody>
          <a:bodyPr>
            <a:noAutofit/>
          </a:bodyPr>
          <a:lstStyle/>
          <a:p>
            <a:r>
              <a:rPr lang="en-GB" sz="1800" dirty="0" smtClean="0"/>
              <a:t>Information </a:t>
            </a:r>
            <a:r>
              <a:rPr lang="en-GB" sz="1800" dirty="0"/>
              <a:t>and intelligence sharing should </a:t>
            </a:r>
            <a:r>
              <a:rPr lang="en-GB" sz="1800" dirty="0" smtClean="0"/>
              <a:t>be standard, </a:t>
            </a:r>
            <a:r>
              <a:rPr lang="en-GB" sz="1800" dirty="0"/>
              <a:t>including with </a:t>
            </a:r>
            <a:r>
              <a:rPr lang="en-GB" sz="1800" dirty="0" smtClean="0"/>
              <a:t>external law </a:t>
            </a:r>
            <a:r>
              <a:rPr lang="en-GB" sz="1800" dirty="0"/>
              <a:t>enforcement partners, to understand </a:t>
            </a:r>
            <a:r>
              <a:rPr lang="en-GB" sz="1800" dirty="0" smtClean="0"/>
              <a:t>VE issue </a:t>
            </a:r>
            <a:r>
              <a:rPr lang="en-GB" sz="1800" dirty="0"/>
              <a:t>in the </a:t>
            </a:r>
            <a:r>
              <a:rPr lang="en-GB" sz="1800" dirty="0" smtClean="0"/>
              <a:t>prison and </a:t>
            </a:r>
            <a:r>
              <a:rPr lang="en-GB" sz="1800" dirty="0"/>
              <a:t>to identify and manage any behaviours of </a:t>
            </a:r>
            <a:r>
              <a:rPr lang="en-GB" sz="1800" dirty="0" smtClean="0"/>
              <a:t>concern,</a:t>
            </a:r>
          </a:p>
          <a:p>
            <a:r>
              <a:rPr lang="en-GB" sz="1800" dirty="0" smtClean="0"/>
              <a:t>Intelligence sharing should also be nationally coordinated among prisons and prison authorities,</a:t>
            </a:r>
          </a:p>
          <a:p>
            <a:r>
              <a:rPr lang="en-GB" sz="1800" dirty="0"/>
              <a:t>Staff </a:t>
            </a:r>
            <a:r>
              <a:rPr lang="en-GB" sz="1800" dirty="0" smtClean="0"/>
              <a:t>working directly with prisoners </a:t>
            </a:r>
            <a:r>
              <a:rPr lang="en-GB" sz="1800" dirty="0"/>
              <a:t>should be empowered </a:t>
            </a:r>
            <a:r>
              <a:rPr lang="en-GB" sz="1800" dirty="0" smtClean="0"/>
              <a:t>to </a:t>
            </a:r>
            <a:r>
              <a:rPr lang="en-GB" sz="1800" dirty="0"/>
              <a:t>react swiftly and </a:t>
            </a:r>
            <a:r>
              <a:rPr lang="en-GB" sz="1800" dirty="0" smtClean="0"/>
              <a:t>appropriately </a:t>
            </a:r>
            <a:r>
              <a:rPr lang="en-GB" sz="1800" dirty="0"/>
              <a:t>to signs of </a:t>
            </a:r>
            <a:r>
              <a:rPr lang="en-GB" sz="1800" dirty="0" smtClean="0"/>
              <a:t>radicalisation and be </a:t>
            </a:r>
            <a:r>
              <a:rPr lang="en-GB" sz="1800" dirty="0"/>
              <a:t>given tools </a:t>
            </a:r>
            <a:r>
              <a:rPr lang="en-GB" sz="1800" dirty="0" smtClean="0"/>
              <a:t>procedures assess such </a:t>
            </a:r>
            <a:r>
              <a:rPr lang="en-GB" sz="1800" dirty="0"/>
              <a:t>risks promptly and </a:t>
            </a:r>
            <a:r>
              <a:rPr lang="en-GB" sz="1800" dirty="0" smtClean="0"/>
              <a:t>professionally,</a:t>
            </a:r>
          </a:p>
          <a:p>
            <a:r>
              <a:rPr lang="en-GB" sz="1800" dirty="0"/>
              <a:t>Where there is evidence </a:t>
            </a:r>
            <a:r>
              <a:rPr lang="en-GB" sz="1800" dirty="0" smtClean="0"/>
              <a:t>of effort at radicalisation to violence VE prisoner/recruiter prompt </a:t>
            </a:r>
            <a:r>
              <a:rPr lang="en-GB" sz="1800" dirty="0"/>
              <a:t>and decisive action should be </a:t>
            </a:r>
            <a:r>
              <a:rPr lang="en-GB" sz="1800" dirty="0" smtClean="0"/>
              <a:t>taken - May </a:t>
            </a:r>
            <a:r>
              <a:rPr lang="en-GB" sz="1800" dirty="0"/>
              <a:t>involve moving the individual to </a:t>
            </a:r>
            <a:r>
              <a:rPr lang="en-GB" sz="1800" dirty="0" smtClean="0"/>
              <a:t>another part of the prison or to a different prison completely,</a:t>
            </a:r>
          </a:p>
          <a:p>
            <a:r>
              <a:rPr lang="en-GB" sz="1800" dirty="0" smtClean="0"/>
              <a:t>Prisoners identified as recruiters to VE should be prevented from engaging with other vulnerable prisoners,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5036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Introduction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23" y="1940031"/>
            <a:ext cx="7962554" cy="3263504"/>
          </a:xfrm>
        </p:spPr>
        <p:txBody>
          <a:bodyPr>
            <a:noAutofit/>
          </a:bodyPr>
          <a:lstStyle/>
          <a:p>
            <a:r>
              <a:rPr lang="en-GB" sz="1800" dirty="0" smtClean="0"/>
              <a:t>As the threat of violent extremism (VE) has grown – prevention and counter strategies have focussed on limiting space and opportunity for VE recruiters to work</a:t>
            </a:r>
          </a:p>
          <a:p>
            <a:r>
              <a:rPr lang="en-GB" sz="1800" dirty="0" smtClean="0"/>
              <a:t>A key element to such strategies </a:t>
            </a:r>
            <a:r>
              <a:rPr lang="en-GB" sz="1800" dirty="0"/>
              <a:t>is understanding the </a:t>
            </a:r>
            <a:r>
              <a:rPr lang="en-GB" sz="1800" dirty="0" smtClean="0"/>
              <a:t>radicalisation </a:t>
            </a:r>
            <a:r>
              <a:rPr lang="en-GB" sz="1800" dirty="0"/>
              <a:t>process and </a:t>
            </a:r>
            <a:r>
              <a:rPr lang="en-GB" sz="1800" dirty="0" smtClean="0"/>
              <a:t>the conditions and drivers that facilitate people becoming violent extremists </a:t>
            </a:r>
          </a:p>
          <a:p>
            <a:r>
              <a:rPr lang="en-GB" sz="1800" dirty="0" smtClean="0"/>
              <a:t>Venues for radicalisation are many and varied – in person, online, in schools and places of worship</a:t>
            </a:r>
          </a:p>
          <a:p>
            <a:r>
              <a:rPr lang="en-GB" sz="1800" dirty="0"/>
              <a:t>P</a:t>
            </a:r>
            <a:r>
              <a:rPr lang="en-GB" sz="1800" dirty="0" smtClean="0"/>
              <a:t>risons </a:t>
            </a:r>
            <a:r>
              <a:rPr lang="en-GB" sz="1800" dirty="0"/>
              <a:t>may provide </a:t>
            </a:r>
            <a:r>
              <a:rPr lang="en-GB" sz="1800" dirty="0" smtClean="0"/>
              <a:t>a unique “safe haven” where extremists can </a:t>
            </a:r>
            <a:r>
              <a:rPr lang="en-GB" sz="1800" dirty="0"/>
              <a:t>network, compare </a:t>
            </a:r>
            <a:r>
              <a:rPr lang="en-GB" sz="1800" dirty="0" smtClean="0"/>
              <a:t>and exchange </a:t>
            </a:r>
            <a:r>
              <a:rPr lang="en-GB" sz="1800" dirty="0"/>
              <a:t>tactics, recruit and </a:t>
            </a:r>
            <a:r>
              <a:rPr lang="en-GB" sz="1800" dirty="0" smtClean="0"/>
              <a:t>radicalise </a:t>
            </a:r>
            <a:r>
              <a:rPr lang="en-GB" sz="1800" dirty="0"/>
              <a:t>new </a:t>
            </a:r>
            <a:r>
              <a:rPr lang="en-GB" sz="1800" dirty="0" smtClean="0"/>
              <a:t>members</a:t>
            </a:r>
          </a:p>
          <a:p>
            <a:r>
              <a:rPr lang="en-GB" sz="1800" dirty="0" smtClean="0"/>
              <a:t>Prisons may also provide a </a:t>
            </a:r>
            <a:r>
              <a:rPr lang="en-GB" sz="1800" dirty="0"/>
              <a:t>unique opportunity for </a:t>
            </a:r>
            <a:r>
              <a:rPr lang="en-GB" sz="1800" dirty="0" smtClean="0"/>
              <a:t>authorities, </a:t>
            </a:r>
            <a:r>
              <a:rPr lang="en-GB" sz="1800" dirty="0"/>
              <a:t>drawing on global best practice, </a:t>
            </a:r>
            <a:r>
              <a:rPr lang="en-GB" sz="1800" dirty="0" smtClean="0"/>
              <a:t>to counter the efforts of violent extremists to radicalise and recruit new members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854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Responses to recruitment efforts in </a:t>
            </a:r>
            <a:r>
              <a:rPr lang="en-GB" dirty="0" smtClean="0"/>
              <a:t>prisons - </a:t>
            </a:r>
            <a:r>
              <a:rPr lang="en-GB" dirty="0" err="1" smtClean="0"/>
              <a:t>contd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690976"/>
          </a:xfrm>
        </p:spPr>
        <p:txBody>
          <a:bodyPr>
            <a:normAutofit lnSpcReduction="10000"/>
          </a:bodyPr>
          <a:lstStyle/>
          <a:p>
            <a:r>
              <a:rPr lang="en-GB" sz="1800" dirty="0"/>
              <a:t>Highly motivated / educated VE prisoners may present a greater management challenge than prison staff can handle – these should be referred to specialist response staff including psychologists and conflict </a:t>
            </a:r>
            <a:r>
              <a:rPr lang="en-GB" sz="1800" dirty="0" smtClean="0"/>
              <a:t>mediators,</a:t>
            </a:r>
          </a:p>
          <a:p>
            <a:r>
              <a:rPr lang="en-GB" sz="1800" dirty="0" smtClean="0"/>
              <a:t>Prisoners who are the target of VE recruiters should be counselled and where possible diverted from VE related activities and engagements. Diversion programmes should be designed and could include: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Counselling, faith guidance, civic engagement and working </a:t>
            </a:r>
            <a:r>
              <a:rPr lang="en-GB" dirty="0">
                <a:latin typeface="Trebuchet MS" panose="020B0603020202020204" pitchFamily="34" charset="0"/>
              </a:rPr>
              <a:t>with support </a:t>
            </a:r>
            <a:r>
              <a:rPr lang="en-GB" dirty="0" smtClean="0">
                <a:latin typeface="Trebuchet MS" panose="020B0603020202020204" pitchFamily="34" charset="0"/>
              </a:rPr>
              <a:t>networks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Involvement </a:t>
            </a:r>
            <a:r>
              <a:rPr lang="en-GB" dirty="0">
                <a:latin typeface="Trebuchet MS" panose="020B0603020202020204" pitchFamily="34" charset="0"/>
              </a:rPr>
              <a:t>in the </a:t>
            </a:r>
            <a:r>
              <a:rPr lang="en-GB" dirty="0" smtClean="0">
                <a:latin typeface="Trebuchet MS" panose="020B0603020202020204" pitchFamily="34" charset="0"/>
              </a:rPr>
              <a:t>prison regime</a:t>
            </a:r>
            <a:r>
              <a:rPr lang="en-GB" dirty="0">
                <a:latin typeface="Trebuchet MS" panose="020B0603020202020204" pitchFamily="34" charset="0"/>
              </a:rPr>
              <a:t>; life skills; mentoring </a:t>
            </a:r>
            <a:r>
              <a:rPr lang="en-GB" dirty="0" smtClean="0">
                <a:latin typeface="Trebuchet MS" panose="020B0603020202020204" pitchFamily="34" charset="0"/>
              </a:rPr>
              <a:t>support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Cognitive/behavioural </a:t>
            </a:r>
            <a:r>
              <a:rPr lang="en-GB" dirty="0">
                <a:latin typeface="Trebuchet MS" panose="020B0603020202020204" pitchFamily="34" charset="0"/>
              </a:rPr>
              <a:t>therapies; general work on </a:t>
            </a:r>
            <a:r>
              <a:rPr lang="en-GB" dirty="0" smtClean="0">
                <a:latin typeface="Trebuchet MS" panose="020B0603020202020204" pitchFamily="34" charset="0"/>
              </a:rPr>
              <a:t>attitudes and behaviours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Health awareness </a:t>
            </a:r>
            <a:r>
              <a:rPr lang="en-GB" dirty="0">
                <a:latin typeface="Trebuchet MS" panose="020B0603020202020204" pitchFamily="34" charset="0"/>
              </a:rPr>
              <a:t>and assessing and addressing any physical or mental</a:t>
            </a:r>
          </a:p>
          <a:p>
            <a:pPr lvl="1"/>
            <a:r>
              <a:rPr lang="en-GB" dirty="0">
                <a:latin typeface="Trebuchet MS" panose="020B0603020202020204" pitchFamily="34" charset="0"/>
              </a:rPr>
              <a:t>health issues</a:t>
            </a:r>
            <a:r>
              <a:rPr lang="en-GB" dirty="0" smtClean="0">
                <a:latin typeface="Trebuchet MS" panose="020B0603020202020204" pitchFamily="34" charset="0"/>
              </a:rPr>
              <a:t>.</a:t>
            </a:r>
          </a:p>
          <a:p>
            <a:r>
              <a:rPr lang="en-GB" sz="1800" dirty="0" smtClean="0"/>
              <a:t>In some cases, removing the targeted prisoner from the environment could be warranted,</a:t>
            </a:r>
          </a:p>
          <a:p>
            <a:r>
              <a:rPr lang="en-GB" sz="1800" dirty="0" smtClean="0"/>
              <a:t>Targeted prisoners receiving counselling should be regularly reassessed to ensure that diversion activities are effective at an individual level</a:t>
            </a:r>
          </a:p>
          <a:p>
            <a:endParaRPr lang="en-GB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56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 err="1" smtClean="0"/>
              <a:t>Reintergration</a:t>
            </a:r>
            <a:r>
              <a:rPr lang="en-GB" sz="3200" b="1" dirty="0" smtClean="0"/>
              <a:t> 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141799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Reintegration of VE Prisoners into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382504"/>
          </a:xfrm>
        </p:spPr>
        <p:txBody>
          <a:bodyPr>
            <a:noAutofit/>
          </a:bodyPr>
          <a:lstStyle/>
          <a:p>
            <a:r>
              <a:rPr lang="en-GB" sz="1800" dirty="0"/>
              <a:t>Supporting the </a:t>
            </a:r>
            <a:r>
              <a:rPr lang="en-GB" sz="1800" dirty="0" smtClean="0"/>
              <a:t>reintegration of VE prisoners into communities should </a:t>
            </a:r>
            <a:r>
              <a:rPr lang="en-GB" sz="1800" dirty="0"/>
              <a:t>be a key element in any strategy for </a:t>
            </a:r>
            <a:r>
              <a:rPr lang="en-GB" sz="1800" dirty="0" smtClean="0"/>
              <a:t>preventing and </a:t>
            </a:r>
            <a:r>
              <a:rPr lang="en-GB" sz="1800" dirty="0"/>
              <a:t>countering violent </a:t>
            </a:r>
            <a:r>
              <a:rPr lang="en-GB" sz="1800" dirty="0" smtClean="0"/>
              <a:t>extremism</a:t>
            </a:r>
            <a:r>
              <a:rPr lang="en-GB" sz="1800" dirty="0"/>
              <a:t>,</a:t>
            </a:r>
            <a:endParaRPr lang="en-GB" sz="1800" dirty="0" smtClean="0"/>
          </a:p>
          <a:p>
            <a:r>
              <a:rPr lang="en-GB" sz="1800" dirty="0" smtClean="0"/>
              <a:t>Individual </a:t>
            </a:r>
            <a:r>
              <a:rPr lang="en-GB" sz="1800" dirty="0"/>
              <a:t>release </a:t>
            </a:r>
            <a:r>
              <a:rPr lang="en-GB" sz="1800" dirty="0" smtClean="0"/>
              <a:t>plans should identify </a:t>
            </a:r>
            <a:r>
              <a:rPr lang="en-GB" sz="1800" dirty="0"/>
              <a:t>the </a:t>
            </a:r>
            <a:r>
              <a:rPr lang="en-GB" sz="1800" dirty="0" smtClean="0"/>
              <a:t>VE prisoner’s </a:t>
            </a:r>
            <a:r>
              <a:rPr lang="en-GB" sz="1800" dirty="0"/>
              <a:t>reintegration needs and circumstances, and </a:t>
            </a:r>
            <a:r>
              <a:rPr lang="en-GB" sz="1800" dirty="0" smtClean="0"/>
              <a:t>determine </a:t>
            </a:r>
            <a:r>
              <a:rPr lang="en-GB" sz="1800" dirty="0"/>
              <a:t>the </a:t>
            </a:r>
            <a:r>
              <a:rPr lang="en-GB" sz="1800" dirty="0" smtClean="0"/>
              <a:t>specific interventions that </a:t>
            </a:r>
            <a:r>
              <a:rPr lang="en-GB" sz="1800" dirty="0"/>
              <a:t>the prisoner should access in order to maximize </a:t>
            </a:r>
            <a:r>
              <a:rPr lang="en-GB" sz="1800" dirty="0" smtClean="0"/>
              <a:t>their </a:t>
            </a:r>
            <a:r>
              <a:rPr lang="en-GB" sz="1800" dirty="0"/>
              <a:t>chances </a:t>
            </a:r>
            <a:r>
              <a:rPr lang="en-GB" sz="1800" dirty="0" smtClean="0"/>
              <a:t>for successful reintegration,</a:t>
            </a:r>
          </a:p>
          <a:p>
            <a:r>
              <a:rPr lang="en-GB" sz="1800" dirty="0" smtClean="0"/>
              <a:t>The release plan should evaluate the VE prisoners progress towards more acceptable behaviours, and based on regular individual risk assessments, should move them to </a:t>
            </a:r>
            <a:r>
              <a:rPr lang="en-GB" sz="1800" dirty="0"/>
              <a:t>progressively less restrictive </a:t>
            </a:r>
            <a:r>
              <a:rPr lang="en-GB" sz="1800" dirty="0" smtClean="0"/>
              <a:t>settings,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ocial </a:t>
            </a:r>
            <a:r>
              <a:rPr lang="en-GB" sz="1800" dirty="0"/>
              <a:t>reintegration </a:t>
            </a:r>
            <a:r>
              <a:rPr lang="en-GB" sz="1800" dirty="0" smtClean="0"/>
              <a:t>of VE </a:t>
            </a:r>
            <a:r>
              <a:rPr lang="en-GB" sz="1800" dirty="0"/>
              <a:t>prisoners </a:t>
            </a:r>
            <a:r>
              <a:rPr lang="en-GB" sz="1800" dirty="0" smtClean="0"/>
              <a:t>must be based on a holistic </a:t>
            </a:r>
            <a:r>
              <a:rPr lang="en-GB" sz="1800" dirty="0"/>
              <a:t>and </a:t>
            </a:r>
            <a:r>
              <a:rPr lang="en-GB" sz="1800" dirty="0" smtClean="0"/>
              <a:t>multidisciplinary approach requiring coordination all stakeholders, including the family and community, civil society organisations and NGO’s, public and private institutions such as service providers and potential employers,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5112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Reintegration of VE Prisoners into </a:t>
            </a:r>
            <a:r>
              <a:rPr lang="en-GB" dirty="0" smtClean="0"/>
              <a:t>Communities - </a:t>
            </a:r>
            <a:r>
              <a:rPr lang="en-GB" dirty="0" err="1" smtClean="0"/>
              <a:t>contd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The role of the prisoners family is essential is successful reintegration and they should be included in all steps of the release/reintegration plan,</a:t>
            </a:r>
          </a:p>
          <a:p>
            <a:r>
              <a:rPr lang="en-GB" sz="1800" dirty="0" smtClean="0"/>
              <a:t>Community education and involvement, focussing on (at least) neutral public opinion can ease the reintegration process by ensuring that stigmatisation is minimised to the greatest extent possible,</a:t>
            </a:r>
          </a:p>
          <a:p>
            <a:r>
              <a:rPr lang="en-GB" sz="1800" dirty="0" smtClean="0"/>
              <a:t>It may be necessary in the initial phase to provide the newly released prisoner and their family with additional protection, particularly if public opinion in negative,</a:t>
            </a:r>
          </a:p>
          <a:p>
            <a:r>
              <a:rPr lang="en-GB" sz="1800" dirty="0" smtClean="0"/>
              <a:t>Post release monitoring is an essential element in ensuring successful reintegration and in early detection of recidivism,</a:t>
            </a:r>
          </a:p>
        </p:txBody>
      </p:sp>
    </p:spTree>
    <p:extLst>
      <p:ext uri="{BB962C8B-B14F-4D97-AF65-F5344CB8AC3E}">
        <p14:creationId xmlns:p14="http://schemas.microsoft.com/office/powerpoint/2010/main" val="4230175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Conclusions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253295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8969"/>
            <a:ext cx="7886700" cy="402732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The broad </a:t>
            </a:r>
            <a:r>
              <a:rPr lang="en-GB" sz="1800" dirty="0"/>
              <a:t>principles </a:t>
            </a:r>
            <a:r>
              <a:rPr lang="en-GB" sz="1800" dirty="0" smtClean="0"/>
              <a:t>of effective prisoner management  of non VE prisoners is also applicable to VE prisoner management,</a:t>
            </a:r>
          </a:p>
          <a:p>
            <a:r>
              <a:rPr lang="en-GB" sz="1800" dirty="0" smtClean="0"/>
              <a:t>However</a:t>
            </a:r>
            <a:r>
              <a:rPr lang="en-GB" sz="1800" dirty="0"/>
              <a:t>, some distinct challenges, issues, and features associated with </a:t>
            </a:r>
            <a:r>
              <a:rPr lang="en-GB" sz="1800" dirty="0" smtClean="0"/>
              <a:t>VE prisoners, and noted above, </a:t>
            </a:r>
            <a:r>
              <a:rPr lang="en-GB" sz="1800" dirty="0"/>
              <a:t>require such principles to be nuanced for this particular </a:t>
            </a:r>
            <a:r>
              <a:rPr lang="en-GB" sz="1800" dirty="0" smtClean="0"/>
              <a:t>group of prisoners,</a:t>
            </a:r>
          </a:p>
          <a:p>
            <a:r>
              <a:rPr lang="en-GB" sz="1800" dirty="0" smtClean="0"/>
              <a:t>Prison authorities should use the principles to inform their </a:t>
            </a:r>
            <a:r>
              <a:rPr lang="en-GB" sz="1800" dirty="0"/>
              <a:t>ongoing design, development, delivery, and evaluation of programs intended to prevent </a:t>
            </a:r>
            <a:r>
              <a:rPr lang="en-GB" sz="1800" dirty="0" smtClean="0"/>
              <a:t>VE recruitment in prisons, </a:t>
            </a:r>
          </a:p>
          <a:p>
            <a:r>
              <a:rPr lang="en-GB" sz="1800" dirty="0" smtClean="0"/>
              <a:t>In each country and prison these principles </a:t>
            </a:r>
            <a:r>
              <a:rPr lang="en-GB" sz="1800" dirty="0"/>
              <a:t>need to be examined, tested, and refined to </a:t>
            </a:r>
            <a:r>
              <a:rPr lang="en-GB" sz="1800" dirty="0" smtClean="0"/>
              <a:t>enable prison authorities to understand what works in their environment and how successful strategies and programmes can be enhanced to reduce the possibility of VE recruitment in prisons to a minimum.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66553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17656"/>
            <a:ext cx="6857999" cy="1909595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Presented by:	</a:t>
            </a:r>
            <a:r>
              <a:rPr lang="en-US" dirty="0" smtClean="0"/>
              <a:t>Patricia Crosby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Email:	p.crosby@commonwealth.int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Tel:	</a:t>
            </a:r>
            <a:r>
              <a:rPr lang="en-GB" dirty="0"/>
              <a:t>+44 20 7747 </a:t>
            </a:r>
            <a:r>
              <a:rPr lang="en-GB" dirty="0" smtClean="0"/>
              <a:t>6278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5806" y="4275518"/>
            <a:ext cx="6857999" cy="190959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2328863" algn="l"/>
              </a:tabLst>
              <a:defRPr sz="2800" b="0" kern="1200" baseline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Presented by:	Assan Ali</a:t>
            </a:r>
            <a:br>
              <a:rPr lang="en-US" dirty="0" smtClean="0"/>
            </a:br>
            <a:r>
              <a:rPr lang="en-US" dirty="0" smtClean="0"/>
              <a:t>Email:	assan.ali@commonwealth.int</a:t>
            </a:r>
            <a:br>
              <a:rPr lang="en-US" dirty="0" smtClean="0"/>
            </a:br>
            <a:r>
              <a:rPr lang="en-US" dirty="0" smtClean="0"/>
              <a:t>Tel:</a:t>
            </a:r>
            <a:r>
              <a:rPr lang="en-US" dirty="0"/>
              <a:t>	+44 20 </a:t>
            </a:r>
            <a:r>
              <a:rPr lang="en-US" dirty="0" smtClean="0"/>
              <a:t>7747 6539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702736" y="1346057"/>
            <a:ext cx="6857999" cy="190959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2328863" algn="l"/>
              </a:tabLst>
              <a:defRPr sz="2800" b="0" kern="1200" baseline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 of Unit:	Mark Albon</a:t>
            </a:r>
            <a:br>
              <a:rPr lang="en-US" dirty="0" smtClean="0"/>
            </a:br>
            <a:r>
              <a:rPr lang="en-US" dirty="0" smtClean="0"/>
              <a:t>Email:	m.albon@commonwealth.int</a:t>
            </a:r>
            <a:br>
              <a:rPr lang="en-US" dirty="0" smtClean="0"/>
            </a:br>
            <a:r>
              <a:rPr lang="en-US" dirty="0" smtClean="0"/>
              <a:t>Tel:	</a:t>
            </a:r>
            <a:r>
              <a:rPr lang="en-GB" dirty="0" smtClean="0"/>
              <a:t>+44 20 7747 </a:t>
            </a:r>
            <a:r>
              <a:rPr lang="en-GB" dirty="0" smtClean="0"/>
              <a:t>6540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9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027320"/>
          </a:xfrm>
        </p:spPr>
        <p:txBody>
          <a:bodyPr>
            <a:normAutofit lnSpcReduction="10000"/>
          </a:bodyPr>
          <a:lstStyle/>
          <a:p>
            <a:r>
              <a:rPr lang="en-GB" sz="1800" dirty="0"/>
              <a:t>P</a:t>
            </a:r>
            <a:r>
              <a:rPr lang="en-GB" sz="1800" dirty="0" smtClean="0"/>
              <a:t>rograms </a:t>
            </a:r>
            <a:r>
              <a:rPr lang="en-GB" sz="1800" dirty="0"/>
              <a:t>must be tailored to the local conditions, cultures, </a:t>
            </a:r>
            <a:r>
              <a:rPr lang="en-GB" sz="1800" dirty="0" smtClean="0"/>
              <a:t>as well as, local and international law and legal traditions</a:t>
            </a:r>
          </a:p>
          <a:p>
            <a:r>
              <a:rPr lang="en-GB" sz="1800" dirty="0"/>
              <a:t>P</a:t>
            </a:r>
            <a:r>
              <a:rPr lang="en-GB" sz="1800" dirty="0" smtClean="0"/>
              <a:t>rograms should take into account their impact </a:t>
            </a:r>
            <a:r>
              <a:rPr lang="en-GB" sz="1800" dirty="0"/>
              <a:t>on fundamental </a:t>
            </a:r>
            <a:r>
              <a:rPr lang="en-GB" sz="1800" dirty="0" smtClean="0"/>
              <a:t>human rights</a:t>
            </a:r>
            <a:r>
              <a:rPr lang="en-GB" sz="1800" dirty="0"/>
              <a:t>, including the right to freedom of thought</a:t>
            </a:r>
            <a:r>
              <a:rPr lang="en-GB" sz="1800" dirty="0" smtClean="0"/>
              <a:t>, opinion, conscience and religion, </a:t>
            </a:r>
            <a:r>
              <a:rPr lang="en-GB" sz="1800" dirty="0"/>
              <a:t>and </a:t>
            </a:r>
            <a:r>
              <a:rPr lang="en-GB" sz="1800" dirty="0" smtClean="0"/>
              <a:t>the </a:t>
            </a:r>
            <a:r>
              <a:rPr lang="en-GB" sz="1800" dirty="0"/>
              <a:t>right to fair treatment in accordance with the rule of </a:t>
            </a:r>
            <a:r>
              <a:rPr lang="en-GB" sz="1800" dirty="0" smtClean="0"/>
              <a:t>law</a:t>
            </a:r>
          </a:p>
          <a:p>
            <a:r>
              <a:rPr lang="en-GB" sz="1800" dirty="0" smtClean="0"/>
              <a:t>Incarceration is a key element of the Criminal Justice System’s response to VE.</a:t>
            </a:r>
          </a:p>
          <a:p>
            <a:r>
              <a:rPr lang="en-GB" sz="1800" dirty="0" smtClean="0"/>
              <a:t>The Criminal Justice System should also: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prevent </a:t>
            </a:r>
            <a:r>
              <a:rPr lang="en-GB" dirty="0">
                <a:latin typeface="Trebuchet MS" panose="020B0603020202020204" pitchFamily="34" charset="0"/>
              </a:rPr>
              <a:t>further </a:t>
            </a:r>
            <a:r>
              <a:rPr lang="en-GB" dirty="0" smtClean="0">
                <a:latin typeface="Trebuchet MS" panose="020B0603020202020204" pitchFamily="34" charset="0"/>
              </a:rPr>
              <a:t>radicalisation </a:t>
            </a:r>
            <a:r>
              <a:rPr lang="en-GB" dirty="0">
                <a:latin typeface="Trebuchet MS" panose="020B0603020202020204" pitchFamily="34" charset="0"/>
              </a:rPr>
              <a:t>of prisoners, </a:t>
            </a:r>
            <a:endParaRPr lang="en-GB" dirty="0" smtClean="0">
              <a:latin typeface="Trebuchet MS" panose="020B0603020202020204" pitchFamily="34" charset="0"/>
            </a:endParaRP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prevent extremist </a:t>
            </a:r>
            <a:r>
              <a:rPr lang="en-GB" dirty="0">
                <a:latin typeface="Trebuchet MS" panose="020B0603020202020204" pitchFamily="34" charset="0"/>
              </a:rPr>
              <a:t>activities from </a:t>
            </a:r>
            <a:r>
              <a:rPr lang="en-GB" dirty="0" smtClean="0">
                <a:latin typeface="Trebuchet MS" panose="020B0603020202020204" pitchFamily="34" charset="0"/>
              </a:rPr>
              <a:t>being directed </a:t>
            </a:r>
            <a:r>
              <a:rPr lang="en-GB" dirty="0">
                <a:latin typeface="Trebuchet MS" panose="020B0603020202020204" pitchFamily="34" charset="0"/>
              </a:rPr>
              <a:t>or supported from </a:t>
            </a:r>
            <a:r>
              <a:rPr lang="en-GB" dirty="0" smtClean="0">
                <a:latin typeface="Trebuchet MS" panose="020B0603020202020204" pitchFamily="34" charset="0"/>
              </a:rPr>
              <a:t>within prisons and, 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provide </a:t>
            </a:r>
            <a:r>
              <a:rPr lang="en-GB" dirty="0">
                <a:latin typeface="Trebuchet MS" panose="020B0603020202020204" pitchFamily="34" charset="0"/>
              </a:rPr>
              <a:t>for the </a:t>
            </a:r>
            <a:r>
              <a:rPr lang="en-GB" dirty="0" smtClean="0">
                <a:latin typeface="Trebuchet MS" panose="020B0603020202020204" pitchFamily="34" charset="0"/>
              </a:rPr>
              <a:t>de-radicalisation and reintegration </a:t>
            </a:r>
            <a:r>
              <a:rPr lang="en-GB" dirty="0">
                <a:latin typeface="Trebuchet MS" panose="020B0603020202020204" pitchFamily="34" charset="0"/>
              </a:rPr>
              <a:t>of prisoners into society</a:t>
            </a:r>
            <a:endParaRPr lang="en-GB" dirty="0" smtClean="0">
              <a:latin typeface="Trebuchet MS" panose="020B0603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66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Goals and Objectives of Prison CVE Programmes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9250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and Objectives of Prison CVE Programs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8289"/>
            <a:ext cx="7886700" cy="4027320"/>
          </a:xfrm>
        </p:spPr>
        <p:txBody>
          <a:bodyPr>
            <a:normAutofit/>
          </a:bodyPr>
          <a:lstStyle/>
          <a:p>
            <a:r>
              <a:rPr lang="en-GB" sz="1800" dirty="0"/>
              <a:t>I</a:t>
            </a:r>
            <a:r>
              <a:rPr lang="en-GB" sz="1800" dirty="0" smtClean="0"/>
              <a:t>t </a:t>
            </a:r>
            <a:r>
              <a:rPr lang="en-GB" sz="1800" dirty="0"/>
              <a:t>is important </a:t>
            </a:r>
            <a:r>
              <a:rPr lang="en-GB" sz="1800" dirty="0" smtClean="0"/>
              <a:t>to first </a:t>
            </a:r>
            <a:r>
              <a:rPr lang="en-GB" sz="1800" dirty="0"/>
              <a:t>clearly define the program’s goals and objectives and identify indicators </a:t>
            </a:r>
            <a:r>
              <a:rPr lang="en-GB" sz="1800" dirty="0" smtClean="0"/>
              <a:t>of success </a:t>
            </a:r>
            <a:r>
              <a:rPr lang="en-GB" sz="1800" dirty="0"/>
              <a:t>and </a:t>
            </a:r>
            <a:r>
              <a:rPr lang="en-GB" sz="1800" dirty="0" smtClean="0"/>
              <a:t>failure</a:t>
            </a:r>
          </a:p>
          <a:p>
            <a:r>
              <a:rPr lang="en-GB" sz="1800" dirty="0" smtClean="0"/>
              <a:t>Important to define: 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which </a:t>
            </a:r>
            <a:r>
              <a:rPr lang="en-GB" dirty="0">
                <a:latin typeface="Trebuchet MS" panose="020B0603020202020204" pitchFamily="34" charset="0"/>
              </a:rPr>
              <a:t>actors </a:t>
            </a:r>
            <a:r>
              <a:rPr lang="en-GB" dirty="0" smtClean="0">
                <a:latin typeface="Trebuchet MS" panose="020B0603020202020204" pitchFamily="34" charset="0"/>
              </a:rPr>
              <a:t>are involved </a:t>
            </a:r>
            <a:r>
              <a:rPr lang="en-GB" dirty="0">
                <a:latin typeface="Trebuchet MS" panose="020B0603020202020204" pitchFamily="34" charset="0"/>
              </a:rPr>
              <a:t>in the </a:t>
            </a:r>
            <a:r>
              <a:rPr lang="en-GB" dirty="0" smtClean="0">
                <a:latin typeface="Trebuchet MS" panose="020B0603020202020204" pitchFamily="34" charset="0"/>
              </a:rPr>
              <a:t>initiative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what </a:t>
            </a:r>
            <a:r>
              <a:rPr lang="en-GB" dirty="0">
                <a:latin typeface="Trebuchet MS" panose="020B0603020202020204" pitchFamily="34" charset="0"/>
              </a:rPr>
              <a:t>the desired results are, </a:t>
            </a:r>
            <a:endParaRPr lang="en-GB" dirty="0" smtClean="0">
              <a:latin typeface="Trebuchet MS" panose="020B0603020202020204" pitchFamily="34" charset="0"/>
            </a:endParaRP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how </a:t>
            </a:r>
            <a:r>
              <a:rPr lang="en-GB" dirty="0">
                <a:latin typeface="Trebuchet MS" panose="020B0603020202020204" pitchFamily="34" charset="0"/>
              </a:rPr>
              <a:t>progress is measured, </a:t>
            </a:r>
            <a:r>
              <a:rPr lang="en-GB" dirty="0" smtClean="0">
                <a:latin typeface="Trebuchet MS" panose="020B0603020202020204" pitchFamily="34" charset="0"/>
              </a:rPr>
              <a:t>and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which </a:t>
            </a:r>
            <a:r>
              <a:rPr lang="en-GB" dirty="0">
                <a:latin typeface="Trebuchet MS" panose="020B0603020202020204" pitchFamily="34" charset="0"/>
              </a:rPr>
              <a:t>specific outcomes are </a:t>
            </a:r>
            <a:r>
              <a:rPr lang="en-GB" dirty="0" smtClean="0">
                <a:latin typeface="Trebuchet MS" panose="020B0603020202020204" pitchFamily="34" charset="0"/>
              </a:rPr>
              <a:t>expected</a:t>
            </a:r>
          </a:p>
          <a:p>
            <a:r>
              <a:rPr lang="en-GB" sz="1800" dirty="0"/>
              <a:t>In defining </a:t>
            </a:r>
            <a:r>
              <a:rPr lang="en-GB" sz="1800" dirty="0" smtClean="0"/>
              <a:t>the goals </a:t>
            </a:r>
            <a:r>
              <a:rPr lang="en-GB" sz="1800" dirty="0"/>
              <a:t>and objectives for </a:t>
            </a:r>
            <a:r>
              <a:rPr lang="en-GB" sz="1800" dirty="0" smtClean="0"/>
              <a:t>program, </a:t>
            </a:r>
            <a:r>
              <a:rPr lang="en-GB" sz="1800" dirty="0"/>
              <a:t>first conduct </a:t>
            </a:r>
            <a:r>
              <a:rPr lang="en-GB" sz="1800" dirty="0" smtClean="0"/>
              <a:t>a comprehensive </a:t>
            </a:r>
            <a:r>
              <a:rPr lang="en-GB" sz="1800" dirty="0"/>
              <a:t>risk and threat assessment. </a:t>
            </a:r>
            <a:endParaRPr lang="en-GB" sz="1800" dirty="0" smtClean="0"/>
          </a:p>
          <a:p>
            <a:r>
              <a:rPr lang="en-GB" sz="1800" dirty="0" smtClean="0"/>
              <a:t>Key to define </a:t>
            </a:r>
            <a:r>
              <a:rPr lang="en-GB" sz="1800" dirty="0"/>
              <a:t>from </a:t>
            </a:r>
            <a:r>
              <a:rPr lang="en-GB" sz="1800" dirty="0" smtClean="0"/>
              <a:t>the outset </a:t>
            </a:r>
            <a:r>
              <a:rPr lang="en-GB" sz="1800" dirty="0"/>
              <a:t>whether the goal of the program is to change the views or merely the </a:t>
            </a:r>
            <a:r>
              <a:rPr lang="en-GB" sz="1800" dirty="0" smtClean="0"/>
              <a:t>behaviour of </a:t>
            </a:r>
            <a:r>
              <a:rPr lang="en-GB" sz="1800" dirty="0"/>
              <a:t>the inmates </a:t>
            </a:r>
            <a:r>
              <a:rPr lang="en-GB" sz="1800" dirty="0" smtClean="0"/>
              <a:t>(de-radicalisation </a:t>
            </a:r>
            <a:r>
              <a:rPr lang="en-GB" sz="1800" dirty="0"/>
              <a:t>vs. disengagement)</a:t>
            </a:r>
            <a:endParaRPr lang="en-GB" sz="1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17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Goals and Objectives of Prison CVE </a:t>
            </a:r>
            <a:r>
              <a:rPr lang="en-GB" dirty="0" smtClean="0"/>
              <a:t>Programs - </a:t>
            </a:r>
            <a:r>
              <a:rPr lang="en-GB" dirty="0" err="1" smtClean="0"/>
              <a:t>contd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1"/>
            <a:ext cx="7886700" cy="4657925"/>
          </a:xfrm>
        </p:spPr>
        <p:txBody>
          <a:bodyPr>
            <a:normAutofit/>
          </a:bodyPr>
          <a:lstStyle/>
          <a:p>
            <a:r>
              <a:rPr lang="en-GB" sz="1800" dirty="0" smtClean="0"/>
              <a:t>Note, disengagement is easier in the short term but may not have the desired long term impact of reducing VE beyond prison environment</a:t>
            </a:r>
          </a:p>
          <a:p>
            <a:r>
              <a:rPr lang="en-GB" sz="1800" dirty="0" smtClean="0"/>
              <a:t>Important to decide who the key target of the program is: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Lower and mid-level extremists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Senior leadership</a:t>
            </a:r>
          </a:p>
          <a:p>
            <a:r>
              <a:rPr lang="en-GB" sz="1800" dirty="0" smtClean="0"/>
              <a:t>Important to have a specific plan for each group –generic solutions seldom work effectively</a:t>
            </a:r>
          </a:p>
          <a:p>
            <a:r>
              <a:rPr lang="en-GB" sz="1800" dirty="0" smtClean="0"/>
              <a:t>Programmes and plans should be based on a detailed and through analysis and understanding of the “target group”: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their specific ideology, 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objectives, 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preferred recruiting/grooming techniques, 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preferred type of recruit, standing within the prison,</a:t>
            </a:r>
          </a:p>
          <a:p>
            <a:pPr lvl="1"/>
            <a:r>
              <a:rPr lang="en-GB" dirty="0" smtClean="0">
                <a:latin typeface="Trebuchet MS" panose="020B0603020202020204" pitchFamily="34" charset="0"/>
              </a:rPr>
              <a:t>Connections outside the prison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7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Prison Staff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287494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4610"/>
            <a:ext cx="7886700" cy="646903"/>
          </a:xfrm>
        </p:spPr>
        <p:txBody>
          <a:bodyPr/>
          <a:lstStyle/>
          <a:p>
            <a:r>
              <a:rPr lang="en-GB" dirty="0" smtClean="0"/>
              <a:t>Prison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4146"/>
            <a:ext cx="7886700" cy="5263854"/>
          </a:xfrm>
        </p:spPr>
        <p:txBody>
          <a:bodyPr>
            <a:normAutofit fontScale="92500" lnSpcReduction="20000"/>
          </a:bodyPr>
          <a:lstStyle/>
          <a:p>
            <a:r>
              <a:rPr lang="en-GB" sz="1900" dirty="0"/>
              <a:t>Staff are </a:t>
            </a:r>
            <a:r>
              <a:rPr lang="en-GB" sz="1900" dirty="0" smtClean="0"/>
              <a:t>crucial to the success of any Prison CVE Programme. Prisons should:</a:t>
            </a:r>
            <a:endParaRPr lang="en-GB" sz="1900" dirty="0"/>
          </a:p>
          <a:p>
            <a:pPr lvl="1"/>
            <a:r>
              <a:rPr lang="en-GB" sz="1700" dirty="0" smtClean="0">
                <a:latin typeface="Trebuchet MS" panose="020B0603020202020204" pitchFamily="34" charset="0"/>
              </a:rPr>
              <a:t>Ensure sound selection and recruitment practices for Prison Staff</a:t>
            </a:r>
            <a:endParaRPr lang="en-GB" sz="1700" dirty="0">
              <a:latin typeface="Trebuchet MS" panose="020B0603020202020204" pitchFamily="34" charset="0"/>
            </a:endParaRPr>
          </a:p>
          <a:p>
            <a:pPr lvl="1"/>
            <a:r>
              <a:rPr lang="en-GB" sz="1700" dirty="0" smtClean="0">
                <a:latin typeface="Trebuchet MS" panose="020B0603020202020204" pitchFamily="34" charset="0"/>
              </a:rPr>
              <a:t>Ensure proper training </a:t>
            </a:r>
            <a:r>
              <a:rPr lang="en-GB" sz="1700" dirty="0">
                <a:latin typeface="Trebuchet MS" panose="020B0603020202020204" pitchFamily="34" charset="0"/>
              </a:rPr>
              <a:t>of </a:t>
            </a:r>
            <a:r>
              <a:rPr lang="en-GB" sz="1700" dirty="0" smtClean="0">
                <a:latin typeface="Trebuchet MS" panose="020B0603020202020204" pitchFamily="34" charset="0"/>
              </a:rPr>
              <a:t>personnel, and specialist training for those dealing directly with </a:t>
            </a:r>
            <a:r>
              <a:rPr lang="en-GB" sz="1700" dirty="0">
                <a:latin typeface="Trebuchet MS" panose="020B0603020202020204" pitchFamily="34" charset="0"/>
              </a:rPr>
              <a:t>violent </a:t>
            </a:r>
            <a:r>
              <a:rPr lang="en-GB" sz="1700" dirty="0" smtClean="0">
                <a:latin typeface="Trebuchet MS" panose="020B0603020202020204" pitchFamily="34" charset="0"/>
              </a:rPr>
              <a:t>extremist prisoners</a:t>
            </a:r>
          </a:p>
          <a:p>
            <a:pPr lvl="1"/>
            <a:r>
              <a:rPr lang="en-GB" sz="1700" dirty="0" smtClean="0">
                <a:latin typeface="Trebuchet MS" panose="020B0603020202020204" pitchFamily="34" charset="0"/>
              </a:rPr>
              <a:t>Have </a:t>
            </a:r>
            <a:r>
              <a:rPr lang="en-GB" sz="1700" dirty="0">
                <a:latin typeface="Trebuchet MS" panose="020B0603020202020204" pitchFamily="34" charset="0"/>
              </a:rPr>
              <a:t>sufficient </a:t>
            </a:r>
            <a:r>
              <a:rPr lang="en-GB" sz="1700" dirty="0" smtClean="0">
                <a:latin typeface="Trebuchet MS" panose="020B0603020202020204" pitchFamily="34" charset="0"/>
              </a:rPr>
              <a:t>staff for the size and nature of the prison population should </a:t>
            </a:r>
            <a:r>
              <a:rPr lang="en-GB" sz="1700" dirty="0">
                <a:latin typeface="Trebuchet MS" panose="020B0603020202020204" pitchFamily="34" charset="0"/>
              </a:rPr>
              <a:t>be a </a:t>
            </a:r>
            <a:r>
              <a:rPr lang="en-GB" sz="1700" dirty="0" smtClean="0">
                <a:latin typeface="Trebuchet MS" panose="020B0603020202020204" pitchFamily="34" charset="0"/>
              </a:rPr>
              <a:t>priority</a:t>
            </a:r>
          </a:p>
          <a:p>
            <a:r>
              <a:rPr lang="en-GB" sz="1900" dirty="0"/>
              <a:t>Staff working with violent extremist prisoners require a good combination of personal </a:t>
            </a:r>
            <a:r>
              <a:rPr lang="en-GB" sz="1900" dirty="0" smtClean="0"/>
              <a:t>qualities and </a:t>
            </a:r>
            <a:r>
              <a:rPr lang="en-GB" sz="1900" dirty="0"/>
              <a:t>technical </a:t>
            </a:r>
            <a:r>
              <a:rPr lang="en-GB" sz="1900" dirty="0" smtClean="0"/>
              <a:t>skills.</a:t>
            </a:r>
          </a:p>
          <a:p>
            <a:r>
              <a:rPr lang="en-GB" sz="1900" dirty="0" smtClean="0"/>
              <a:t>They need to be able to </a:t>
            </a:r>
            <a:r>
              <a:rPr lang="en-GB" sz="1900" dirty="0"/>
              <a:t>deal with all </a:t>
            </a:r>
            <a:r>
              <a:rPr lang="en-GB" sz="1900" dirty="0" smtClean="0"/>
              <a:t>prisoners in </a:t>
            </a:r>
            <a:r>
              <a:rPr lang="en-GB" sz="1900" dirty="0"/>
              <a:t>an even-handed, humane </a:t>
            </a:r>
            <a:r>
              <a:rPr lang="en-GB" sz="1900" dirty="0" smtClean="0"/>
              <a:t>and just manner, including </a:t>
            </a:r>
            <a:r>
              <a:rPr lang="en-GB" sz="1900" dirty="0"/>
              <a:t>the difficult, dangerous and </a:t>
            </a:r>
            <a:r>
              <a:rPr lang="en-GB" sz="1900" dirty="0" smtClean="0"/>
              <a:t>manipulative prisoners. </a:t>
            </a:r>
          </a:p>
          <a:p>
            <a:r>
              <a:rPr lang="en-GB" sz="1900" dirty="0" smtClean="0"/>
              <a:t>Female staff </a:t>
            </a:r>
            <a:r>
              <a:rPr lang="en-GB" sz="1900" dirty="0"/>
              <a:t>should </a:t>
            </a:r>
            <a:r>
              <a:rPr lang="en-GB" sz="1900" dirty="0" smtClean="0"/>
              <a:t>be recruited </a:t>
            </a:r>
            <a:r>
              <a:rPr lang="en-GB" sz="1900" dirty="0"/>
              <a:t>and trained to work with women violent extremist prisoners and to design </a:t>
            </a:r>
            <a:r>
              <a:rPr lang="en-GB" sz="1900" dirty="0" smtClean="0"/>
              <a:t>and deliver gender-appropriate </a:t>
            </a:r>
            <a:r>
              <a:rPr lang="en-GB" sz="1900" dirty="0"/>
              <a:t>interventions</a:t>
            </a:r>
            <a:r>
              <a:rPr lang="en-GB" sz="1900" dirty="0" smtClean="0"/>
              <a:t>.</a:t>
            </a:r>
          </a:p>
          <a:p>
            <a:r>
              <a:rPr lang="en-GB" sz="1900" dirty="0" smtClean="0"/>
              <a:t>Prison staff should also be representative of the ethnic, racial and religious profile of the prison population. Prisons should also have dedicated spiritual leaders available to minister to prisoners.</a:t>
            </a:r>
          </a:p>
          <a:p>
            <a:r>
              <a:rPr lang="en-GB" sz="1900" dirty="0" smtClean="0"/>
              <a:t>In order to manage VE prisoners effectively, staff need to uphold the highest levels of professionalism and ethics.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89021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1585732"/>
            <a:ext cx="6858000" cy="255263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Risk Assessments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AutoShape 2" descr="Image result for commonwealth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5" name="AutoShape 4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4320237" cy="43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AutoShape 6" descr="Image result for commonwealth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7" name="AutoShape 8" descr="Image result for commonwealth"/>
          <p:cNvSpPr>
            <a:spLocks noChangeAspect="1" noChangeArrowheads="1"/>
          </p:cNvSpPr>
          <p:nvPr/>
        </p:nvSpPr>
        <p:spPr bwMode="auto">
          <a:xfrm>
            <a:off x="116681" y="-342900"/>
            <a:ext cx="4429125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5382" y="1143191"/>
            <a:ext cx="7886700" cy="161685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147095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http://schemas.microsoft.com/sharepoint/v3">English</Language>
    <_Source xmlns="http://schemas.microsoft.com/sharepoint/v3/fields" xsi:nil="true"/>
    <_DCDateModified xmlns="http://schemas.microsoft.com/sharepoint/v3/fields" xsi:nil="true"/>
    <_Publisher xmlns="http://schemas.microsoft.com/sharepoint/v3/fields" xsi:nil="true"/>
    <keydocuments xmlns="eab83c7c-e22c-4775-8d59-97bb7beb1170">false</keydocuments>
    <_Relation xmlns="http://schemas.microsoft.com/sharepoint/v3/fields" xsi:nil="true"/>
    <_Contributor xmlns="http://schemas.microsoft.com/sharepoint/v3/fields" xsi:nil="true"/>
    <_Format xmlns="http://schemas.microsoft.com/sharepoint/v3/fields" xsi:nil="true"/>
    <_Coverage xmlns="http://schemas.microsoft.com/sharepoint/v3/fields" xsi:nil="true"/>
    <_Identifier xmlns="http://schemas.microsoft.com/sharepoint/v3/fields" xsi:nil="true"/>
    <_ResourceType xmlns="http://schemas.microsoft.com/sharepoint/v3/fields" xsi:nil="true"/>
    <_RightsManagement xmlns="http://schemas.microsoft.com/sharepoint/v3/fields" xsi:nil="true"/>
    <Lockdocuments xmlns="eab83c7c-e22c-4775-8d59-97bb7beb1170">false</Lockdocuments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MW Document" ma:contentTypeID="0x01010B003C3239F6604E2D48A354DABBE9DE0EC5" ma:contentTypeVersion="3" ma:contentTypeDescription="The Dublin Core metadata element set." ma:contentTypeScope="" ma:versionID="4f589bb262f41a1fbe76221d9669a76b">
  <xsd:schema xmlns:xsd="http://www.w3.org/2001/XMLSchema" xmlns:p="http://schemas.microsoft.com/office/2006/metadata/properties" xmlns:ns1="http://schemas.microsoft.com/sharepoint/v3" xmlns:ns2="http://schemas.microsoft.com/sharepoint/v3/fields" xmlns:ns3="eab83c7c-e22c-4775-8d59-97bb7beb1170" targetNamespace="http://schemas.microsoft.com/office/2006/metadata/properties" ma:root="true" ma:fieldsID="6e35e83d6a12e5e409f2f3fe5470d62d" ns1:_="" ns2:_="" ns3:_="">
    <xsd:import namespace="http://schemas.microsoft.com/sharepoint/v3"/>
    <xsd:import namespace="http://schemas.microsoft.com/sharepoint/v3/fields"/>
    <xsd:import namespace="eab83c7c-e22c-4775-8d59-97bb7beb1170"/>
    <xsd:element name="properties">
      <xsd:complexType>
        <xsd:sequence>
          <xsd:element name="documentManagement">
            <xsd:complexType>
              <xsd:all>
                <xsd:element ref="ns2:_Contributor" minOccurs="0"/>
                <xsd:element ref="ns2:_Coverage" minOccurs="0"/>
                <xsd:element ref="ns2:_DCDateCreated" minOccurs="0"/>
                <xsd:element ref="ns2:_DCDateModified" minOccurs="0"/>
                <xsd:element ref="ns2:_Format" minOccurs="0"/>
                <xsd:element ref="ns2:_Identifier" minOccurs="0"/>
                <xsd:element ref="ns1:Language" minOccurs="0"/>
                <xsd:element ref="ns2:_Publisher" minOccurs="0"/>
                <xsd:element ref="ns2:_Relation" minOccurs="0"/>
                <xsd:element ref="ns2:_RightsManagement" minOccurs="0"/>
                <xsd:element ref="ns2:_Source" minOccurs="0"/>
                <xsd:element ref="ns2:_ResourceType" minOccurs="0"/>
                <xsd:element ref="ns3:keydocuments" minOccurs="0"/>
                <xsd:element ref="ns3:Lockdocument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Language" ma:index="15" nillable="true" ma:displayName="Language" ma:default="English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Contributor" ma:index="7" nillable="true" ma:displayName="Contributor" ma:description="One or more people or organizations that contributed to this resource" ma:internalName="_Contributor">
      <xsd:simpleType>
        <xsd:restriction base="dms:Note"/>
      </xsd:simpleType>
    </xsd:element>
    <xsd:element name="_Coverage" ma:index="8" nillable="true" ma:displayName="Coverage" ma:description="The extent or scope" ma:internalName="_Coverage">
      <xsd:simpleType>
        <xsd:restriction base="dms:Text"/>
      </xsd:simpleType>
    </xsd:element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Format" ma:index="13" nillable="true" ma:displayName="Format" ma:description="Media-type, file format or dimensions" ma:internalName="_Format">
      <xsd:simpleType>
        <xsd:restriction base="dms:Text"/>
      </xsd:simpleType>
    </xsd:element>
    <xsd:element name="_Identifier" ma:index="14" nillable="true" ma:displayName="Resource Identifier" ma:description="An identifying string or number, usually conforming to a formal identification system" ma:internalName="_Identifier">
      <xsd:simpleType>
        <xsd:restriction base="dms:Text"/>
      </xsd:simpleType>
    </xsd:element>
    <xsd:element name="_Publisher" ma:index="16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Relation" ma:index="17" nillable="true" ma:displayName="Relation" ma:description="References to related resources" ma:internalName="_Relation">
      <xsd:simpleType>
        <xsd:restriction base="dms:Note"/>
      </xsd:simpleType>
    </xsd:element>
    <xsd:element name="_RightsManagement" ma:index="18" nillable="true" ma:displayName="Rights Management" ma:description="Information about rights held in or over this resource" ma:internalName="_RightsManagement">
      <xsd:simpleType>
        <xsd:restriction base="dms:Note"/>
      </xsd:simpleType>
    </xsd:element>
    <xsd:element name="_Source" ma:index="19" nillable="true" ma:displayName="Source" ma:description="References to resources from which this resource was derived" ma:internalName="_Source">
      <xsd:simpleType>
        <xsd:restriction base="dms:Note"/>
      </xsd:simpleType>
    </xsd:element>
    <xsd:element name="_ResourceType" ma:index="23" nillable="true" ma:displayName="Resource Type" ma:description="A set of categories, functions, genres or aggregation levels" ma:internalName="_ResourceTyp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eab83c7c-e22c-4775-8d59-97bb7beb1170" elementFormDefault="qualified">
    <xsd:import namespace="http://schemas.microsoft.com/office/2006/documentManagement/types"/>
    <xsd:element name="keydocuments" ma:index="24" nillable="true" ma:displayName="keydocuments" ma:default="0" ma:internalName="keydocuments">
      <xsd:simpleType>
        <xsd:restriction base="dms:Boolean"/>
      </xsd:simpleType>
    </xsd:element>
    <xsd:element name="Lockdocuments" ma:index="25" nillable="true" ma:displayName="Lockdocuments" ma:default="0" ma:internalName="Lockdocument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Creat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22" ma:displayName="Title"/>
        <xsd:element ref="dc:subject" minOccurs="0" maxOccurs="1" ma:index="21" ma:displayName="Subject"/>
        <xsd:element ref="dc:description" minOccurs="0" maxOccurs="1" ma:index="12" ma:displayName="Description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5C62D-9CC6-4DAC-9B67-8A50AB1ABA15}">
  <ds:schemaRefs>
    <ds:schemaRef ds:uri="eab83c7c-e22c-4775-8d59-97bb7beb1170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sharepoint/v3/fields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20B08C-BB52-4C6C-88D9-1733FF6A7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eab83c7c-e22c-4775-8d59-97bb7beb117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194E8D-F404-482A-B1AA-B18B640C9F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2162</Words>
  <Application>Microsoft Office PowerPoint</Application>
  <PresentationFormat>On-screen Show (4:3)</PresentationFormat>
  <Paragraphs>149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Trebuchet MS</vt:lpstr>
      <vt:lpstr>Office Theme</vt:lpstr>
      <vt:lpstr>Countering Violent Extremism in Prisons</vt:lpstr>
      <vt:lpstr>Introduction</vt:lpstr>
      <vt:lpstr>Important points</vt:lpstr>
      <vt:lpstr>    </vt:lpstr>
      <vt:lpstr>Goals and Objectives of Prison CVE Programs</vt:lpstr>
      <vt:lpstr>Goals and Objectives of Prison CVE Programs - contd</vt:lpstr>
      <vt:lpstr>    </vt:lpstr>
      <vt:lpstr>Prison Staff</vt:lpstr>
      <vt:lpstr>    </vt:lpstr>
      <vt:lpstr>Risk Assessments</vt:lpstr>
      <vt:lpstr>Assessing VE potential among prisoners </vt:lpstr>
      <vt:lpstr>    </vt:lpstr>
      <vt:lpstr>Accommodation </vt:lpstr>
      <vt:lpstr>Accommodation contd</vt:lpstr>
      <vt:lpstr>    </vt:lpstr>
      <vt:lpstr>Enablers of radicalisation to violence in prison</vt:lpstr>
      <vt:lpstr>Identifying VE recruitment efforts in prisons</vt:lpstr>
      <vt:lpstr>    </vt:lpstr>
      <vt:lpstr>Responses to recruitment efforts in prisons</vt:lpstr>
      <vt:lpstr>Responses to recruitment efforts in prisons - contd</vt:lpstr>
      <vt:lpstr>    </vt:lpstr>
      <vt:lpstr>Reintegration of VE Prisoners into Communities</vt:lpstr>
      <vt:lpstr>Reintegration of VE Prisoners into Communities - contd</vt:lpstr>
      <vt:lpstr>    </vt:lpstr>
      <vt:lpstr>Conclusions</vt:lpstr>
      <vt:lpstr>Presented by: Patricia Crosby Email: p.crosby@commonwealth.int Tel: +44 20 7747 6278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Sally Davies</dc:creator>
  <cp:keywords/>
  <dc:description/>
  <cp:lastModifiedBy>Ali, Assan</cp:lastModifiedBy>
  <cp:revision>117</cp:revision>
  <cp:lastPrinted>2017-03-16T13:31:43Z</cp:lastPrinted>
  <dcterms:created xsi:type="dcterms:W3CDTF">2013-05-23T15:16:00Z</dcterms:created>
  <dcterms:modified xsi:type="dcterms:W3CDTF">2017-09-06T13:05:55Z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0x01010B003C3239F6604E2D48A354DABBE9DE0EC5</vt:lpwstr>
  </property>
</Properties>
</file>