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3" r:id="rId5"/>
  </p:sldMasterIdLst>
  <p:notesMasterIdLst>
    <p:notesMasterId r:id="rId17"/>
  </p:notesMasterIdLst>
  <p:sldIdLst>
    <p:sldId id="845" r:id="rId6"/>
    <p:sldId id="851" r:id="rId7"/>
    <p:sldId id="846" r:id="rId8"/>
    <p:sldId id="525" r:id="rId9"/>
    <p:sldId id="523" r:id="rId10"/>
    <p:sldId id="526" r:id="rId11"/>
    <p:sldId id="854" r:id="rId12"/>
    <p:sldId id="852" r:id="rId13"/>
    <p:sldId id="853" r:id="rId14"/>
    <p:sldId id="849" r:id="rId15"/>
    <p:sldId id="511" r:id="rId16"/>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son lee" initials="al" lastIdx="5" clrIdx="0">
    <p:extLst>
      <p:ext uri="{19B8F6BF-5375-455C-9EA6-DF929625EA0E}">
        <p15:presenceInfo xmlns:p15="http://schemas.microsoft.com/office/powerpoint/2012/main" userId="0bd8048ca1a92cdd" providerId="Windows Live"/>
      </p:ext>
    </p:extLst>
  </p:cmAuthor>
  <p:cmAuthor id="2" name="Jessica Troni" initials="JT" lastIdx="16" clrIdx="1">
    <p:extLst>
      <p:ext uri="{19B8F6BF-5375-455C-9EA6-DF929625EA0E}">
        <p15:presenceInfo xmlns:p15="http://schemas.microsoft.com/office/powerpoint/2012/main" userId="S-1-5-21-3409425046-721531827-225666627-13528" providerId="AD"/>
      </p:ext>
    </p:extLst>
  </p:cmAuthor>
  <p:cmAuthor id="3" name="Jessica Allen" initials="JA" lastIdx="28" clrIdx="2">
    <p:extLst>
      <p:ext uri="{19B8F6BF-5375-455C-9EA6-DF929625EA0E}">
        <p15:presenceInfo xmlns:p15="http://schemas.microsoft.com/office/powerpoint/2012/main" userId="S::Jessica.Allen@c4es.co.za::6abb5832-1d3a-45a9-9afe-a98f65d99bcb" providerId="AD"/>
      </p:ext>
    </p:extLst>
  </p:cmAuthor>
  <p:cmAuthor id="4" name="Chester Kaplan" initials="CK" lastIdx="14" clrIdx="3">
    <p:extLst>
      <p:ext uri="{19B8F6BF-5375-455C-9EA6-DF929625EA0E}">
        <p15:presenceInfo xmlns:p15="http://schemas.microsoft.com/office/powerpoint/2012/main" userId="S::chester.kaplan@c4es.co.za::2eba2a98-ab10-4668-a424-c57aa0659ef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E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484" autoAdjust="0"/>
  </p:normalViewPr>
  <p:slideViewPr>
    <p:cSldViewPr snapToGrid="0">
      <p:cViewPr varScale="1">
        <p:scale>
          <a:sx n="61" d="100"/>
          <a:sy n="61" d="100"/>
        </p:scale>
        <p:origin x="16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sney, Jamella" userId="ecbc6185-e155-4fc7-befd-3bc80ed810c2" providerId="ADAL" clId="{356F1D4B-256F-47FD-AAB7-30316B3E6920}"/>
    <pc:docChg chg="modSld">
      <pc:chgData name="Chesney, Jamella" userId="ecbc6185-e155-4fc7-befd-3bc80ed810c2" providerId="ADAL" clId="{356F1D4B-256F-47FD-AAB7-30316B3E6920}" dt="2021-06-25T11:04:19.293" v="37" actId="1076"/>
      <pc:docMkLst>
        <pc:docMk/>
      </pc:docMkLst>
      <pc:sldChg chg="modSp">
        <pc:chgData name="Chesney, Jamella" userId="ecbc6185-e155-4fc7-befd-3bc80ed810c2" providerId="ADAL" clId="{356F1D4B-256F-47FD-AAB7-30316B3E6920}" dt="2021-06-25T11:04:19.293" v="37" actId="1076"/>
        <pc:sldMkLst>
          <pc:docMk/>
          <pc:sldMk cId="3251025650" sldId="845"/>
        </pc:sldMkLst>
        <pc:spChg chg="mod">
          <ac:chgData name="Chesney, Jamella" userId="ecbc6185-e155-4fc7-befd-3bc80ed810c2" providerId="ADAL" clId="{356F1D4B-256F-47FD-AAB7-30316B3E6920}" dt="2021-06-25T11:04:19.293" v="37" actId="1076"/>
          <ac:spMkLst>
            <pc:docMk/>
            <pc:sldMk cId="3251025650" sldId="845"/>
            <ac:spMk id="6" creationId="{34A9ED8D-7E22-417C-9E89-CFA10DE514A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868B18C7-F21A-4932-B7A7-F3AD4A1808AB}" type="datetimeFigureOut">
              <a:rPr lang="en-US" smtClean="0"/>
              <a:t>6/25/2021</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777F9501-2387-4D98-9BFA-1D34583378FA}" type="slidenum">
              <a:rPr lang="en-US" smtClean="0"/>
              <a:t>‹#›</a:t>
            </a:fld>
            <a:endParaRPr lang="en-US"/>
          </a:p>
        </p:txBody>
      </p:sp>
    </p:spTree>
    <p:extLst>
      <p:ext uri="{BB962C8B-B14F-4D97-AF65-F5344CB8AC3E}">
        <p14:creationId xmlns:p14="http://schemas.microsoft.com/office/powerpoint/2010/main" val="2720451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4F77EF1-677D-4D36-A752-5BBAEF226CE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2918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a:extLst>
              <a:ext uri="{FF2B5EF4-FFF2-40B4-BE49-F238E27FC236}">
                <a16:creationId xmlns:a16="http://schemas.microsoft.com/office/drawing/2014/main" id="{88136627-07DF-4323-8C72-A053990E30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izenplatzhalter 2">
            <a:extLst>
              <a:ext uri="{FF2B5EF4-FFF2-40B4-BE49-F238E27FC236}">
                <a16:creationId xmlns:a16="http://schemas.microsoft.com/office/drawing/2014/main" id="{382CCA00-C7B8-4492-BFBA-379264F788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dirty="0"/>
          </a:p>
        </p:txBody>
      </p:sp>
      <p:sp>
        <p:nvSpPr>
          <p:cNvPr id="70660" name="Foliennummernplatzhalter 3">
            <a:extLst>
              <a:ext uri="{FF2B5EF4-FFF2-40B4-BE49-F238E27FC236}">
                <a16:creationId xmlns:a16="http://schemas.microsoft.com/office/drawing/2014/main" id="{C82385AF-B15F-4C60-B465-A5B2598B94A8}"/>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DE6F6A6-B622-4420-BEED-5C0348DAD74B}" type="slidenum">
              <a:rPr kumimoji="0" lang="de-DE" altLang="de-D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de-DE" altLang="de-D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19907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a:extLst>
              <a:ext uri="{FF2B5EF4-FFF2-40B4-BE49-F238E27FC236}">
                <a16:creationId xmlns:a16="http://schemas.microsoft.com/office/drawing/2014/main" id="{88136627-07DF-4323-8C72-A053990E30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izenplatzhalter 2">
            <a:extLst>
              <a:ext uri="{FF2B5EF4-FFF2-40B4-BE49-F238E27FC236}">
                <a16:creationId xmlns:a16="http://schemas.microsoft.com/office/drawing/2014/main" id="{382CCA00-C7B8-4492-BFBA-379264F788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dirty="0"/>
          </a:p>
        </p:txBody>
      </p:sp>
      <p:sp>
        <p:nvSpPr>
          <p:cNvPr id="70660" name="Foliennummernplatzhalter 3">
            <a:extLst>
              <a:ext uri="{FF2B5EF4-FFF2-40B4-BE49-F238E27FC236}">
                <a16:creationId xmlns:a16="http://schemas.microsoft.com/office/drawing/2014/main" id="{C82385AF-B15F-4C60-B465-A5B2598B94A8}"/>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DE6F6A6-B622-4420-BEED-5C0348DAD74B}" type="slidenum">
              <a:rPr kumimoji="0" lang="de-DE" altLang="de-D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de-DE" altLang="de-D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93823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a:extLst>
              <a:ext uri="{FF2B5EF4-FFF2-40B4-BE49-F238E27FC236}">
                <a16:creationId xmlns:a16="http://schemas.microsoft.com/office/drawing/2014/main" id="{88136627-07DF-4323-8C72-A053990E30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izenplatzhalter 2">
            <a:extLst>
              <a:ext uri="{FF2B5EF4-FFF2-40B4-BE49-F238E27FC236}">
                <a16:creationId xmlns:a16="http://schemas.microsoft.com/office/drawing/2014/main" id="{382CCA00-C7B8-4492-BFBA-379264F788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dirty="0"/>
          </a:p>
        </p:txBody>
      </p:sp>
      <p:sp>
        <p:nvSpPr>
          <p:cNvPr id="70660" name="Foliennummernplatzhalter 3">
            <a:extLst>
              <a:ext uri="{FF2B5EF4-FFF2-40B4-BE49-F238E27FC236}">
                <a16:creationId xmlns:a16="http://schemas.microsoft.com/office/drawing/2014/main" id="{C82385AF-B15F-4C60-B465-A5B2598B94A8}"/>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DE6F6A6-B622-4420-BEED-5C0348DAD74B}" type="slidenum">
              <a:rPr kumimoji="0" lang="de-DE" altLang="de-D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de-DE" altLang="de-D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94950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a:extLst>
              <a:ext uri="{FF2B5EF4-FFF2-40B4-BE49-F238E27FC236}">
                <a16:creationId xmlns:a16="http://schemas.microsoft.com/office/drawing/2014/main" id="{88136627-07DF-4323-8C72-A053990E30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izenplatzhalter 2">
            <a:extLst>
              <a:ext uri="{FF2B5EF4-FFF2-40B4-BE49-F238E27FC236}">
                <a16:creationId xmlns:a16="http://schemas.microsoft.com/office/drawing/2014/main" id="{382CCA00-C7B8-4492-BFBA-379264F788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dirty="0"/>
          </a:p>
        </p:txBody>
      </p:sp>
      <p:sp>
        <p:nvSpPr>
          <p:cNvPr id="70660" name="Foliennummernplatzhalter 3">
            <a:extLst>
              <a:ext uri="{FF2B5EF4-FFF2-40B4-BE49-F238E27FC236}">
                <a16:creationId xmlns:a16="http://schemas.microsoft.com/office/drawing/2014/main" id="{C82385AF-B15F-4C60-B465-A5B2598B94A8}"/>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DE6F6A6-B622-4420-BEED-5C0348DAD74B}" type="slidenum">
              <a:rPr kumimoji="0" lang="de-DE" altLang="de-D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de-DE" altLang="de-D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72419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a:extLst>
              <a:ext uri="{FF2B5EF4-FFF2-40B4-BE49-F238E27FC236}">
                <a16:creationId xmlns:a16="http://schemas.microsoft.com/office/drawing/2014/main" id="{88136627-07DF-4323-8C72-A053990E30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izenplatzhalter 2">
            <a:extLst>
              <a:ext uri="{FF2B5EF4-FFF2-40B4-BE49-F238E27FC236}">
                <a16:creationId xmlns:a16="http://schemas.microsoft.com/office/drawing/2014/main" id="{382CCA00-C7B8-4492-BFBA-379264F788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dirty="0"/>
          </a:p>
        </p:txBody>
      </p:sp>
      <p:sp>
        <p:nvSpPr>
          <p:cNvPr id="70660" name="Foliennummernplatzhalter 3">
            <a:extLst>
              <a:ext uri="{FF2B5EF4-FFF2-40B4-BE49-F238E27FC236}">
                <a16:creationId xmlns:a16="http://schemas.microsoft.com/office/drawing/2014/main" id="{C82385AF-B15F-4C60-B465-A5B2598B94A8}"/>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DE6F6A6-B622-4420-BEED-5C0348DAD74B}" type="slidenum">
              <a:rPr kumimoji="0" lang="de-DE" altLang="de-D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de-DE" altLang="de-D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02956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a:extLst>
              <a:ext uri="{FF2B5EF4-FFF2-40B4-BE49-F238E27FC236}">
                <a16:creationId xmlns:a16="http://schemas.microsoft.com/office/drawing/2014/main" id="{88136627-07DF-4323-8C72-A053990E30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izenplatzhalter 2">
            <a:extLst>
              <a:ext uri="{FF2B5EF4-FFF2-40B4-BE49-F238E27FC236}">
                <a16:creationId xmlns:a16="http://schemas.microsoft.com/office/drawing/2014/main" id="{382CCA00-C7B8-4492-BFBA-379264F788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dirty="0"/>
          </a:p>
        </p:txBody>
      </p:sp>
      <p:sp>
        <p:nvSpPr>
          <p:cNvPr id="70660" name="Foliennummernplatzhalter 3">
            <a:extLst>
              <a:ext uri="{FF2B5EF4-FFF2-40B4-BE49-F238E27FC236}">
                <a16:creationId xmlns:a16="http://schemas.microsoft.com/office/drawing/2014/main" id="{C82385AF-B15F-4C60-B465-A5B2598B94A8}"/>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DE6F6A6-B622-4420-BEED-5C0348DAD74B}" type="slidenum">
              <a:rPr kumimoji="0" lang="de-DE" altLang="de-D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de-DE" altLang="de-D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05762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a:extLst>
              <a:ext uri="{FF2B5EF4-FFF2-40B4-BE49-F238E27FC236}">
                <a16:creationId xmlns:a16="http://schemas.microsoft.com/office/drawing/2014/main" id="{88136627-07DF-4323-8C72-A053990E30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izenplatzhalter 2">
            <a:extLst>
              <a:ext uri="{FF2B5EF4-FFF2-40B4-BE49-F238E27FC236}">
                <a16:creationId xmlns:a16="http://schemas.microsoft.com/office/drawing/2014/main" id="{382CCA00-C7B8-4492-BFBA-379264F788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dirty="0"/>
          </a:p>
        </p:txBody>
      </p:sp>
      <p:sp>
        <p:nvSpPr>
          <p:cNvPr id="70660" name="Foliennummernplatzhalter 3">
            <a:extLst>
              <a:ext uri="{FF2B5EF4-FFF2-40B4-BE49-F238E27FC236}">
                <a16:creationId xmlns:a16="http://schemas.microsoft.com/office/drawing/2014/main" id="{C82385AF-B15F-4C60-B465-A5B2598B94A8}"/>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DE6F6A6-B622-4420-BEED-5C0348DAD74B}" type="slidenum">
              <a:rPr kumimoji="0" lang="de-DE" altLang="de-D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de-DE" altLang="de-D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1184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a:extLst>
              <a:ext uri="{FF2B5EF4-FFF2-40B4-BE49-F238E27FC236}">
                <a16:creationId xmlns:a16="http://schemas.microsoft.com/office/drawing/2014/main" id="{88136627-07DF-4323-8C72-A053990E30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izenplatzhalter 2">
            <a:extLst>
              <a:ext uri="{FF2B5EF4-FFF2-40B4-BE49-F238E27FC236}">
                <a16:creationId xmlns:a16="http://schemas.microsoft.com/office/drawing/2014/main" id="{382CCA00-C7B8-4492-BFBA-379264F788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dirty="0"/>
          </a:p>
        </p:txBody>
      </p:sp>
      <p:sp>
        <p:nvSpPr>
          <p:cNvPr id="70660" name="Foliennummernplatzhalter 3">
            <a:extLst>
              <a:ext uri="{FF2B5EF4-FFF2-40B4-BE49-F238E27FC236}">
                <a16:creationId xmlns:a16="http://schemas.microsoft.com/office/drawing/2014/main" id="{C82385AF-B15F-4C60-B465-A5B2598B94A8}"/>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DE6F6A6-B622-4420-BEED-5C0348DAD74B}" type="slidenum">
              <a:rPr kumimoji="0" lang="de-DE" altLang="de-D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de-DE" altLang="de-D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45215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a:extLst>
              <a:ext uri="{FF2B5EF4-FFF2-40B4-BE49-F238E27FC236}">
                <a16:creationId xmlns:a16="http://schemas.microsoft.com/office/drawing/2014/main" id="{88136627-07DF-4323-8C72-A053990E30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izenplatzhalter 2">
            <a:extLst>
              <a:ext uri="{FF2B5EF4-FFF2-40B4-BE49-F238E27FC236}">
                <a16:creationId xmlns:a16="http://schemas.microsoft.com/office/drawing/2014/main" id="{382CCA00-C7B8-4492-BFBA-379264F788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dirty="0"/>
          </a:p>
        </p:txBody>
      </p:sp>
      <p:sp>
        <p:nvSpPr>
          <p:cNvPr id="70660" name="Foliennummernplatzhalter 3">
            <a:extLst>
              <a:ext uri="{FF2B5EF4-FFF2-40B4-BE49-F238E27FC236}">
                <a16:creationId xmlns:a16="http://schemas.microsoft.com/office/drawing/2014/main" id="{C82385AF-B15F-4C60-B465-A5B2598B94A8}"/>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DE6F6A6-B622-4420-BEED-5C0348DAD74B}" type="slidenum">
              <a:rPr kumimoji="0" lang="de-DE" altLang="de-D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de-DE" altLang="de-D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35184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a:extLst>
              <a:ext uri="{FF2B5EF4-FFF2-40B4-BE49-F238E27FC236}">
                <a16:creationId xmlns:a16="http://schemas.microsoft.com/office/drawing/2014/main" id="{88136627-07DF-4323-8C72-A053990E30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izenplatzhalter 2">
            <a:extLst>
              <a:ext uri="{FF2B5EF4-FFF2-40B4-BE49-F238E27FC236}">
                <a16:creationId xmlns:a16="http://schemas.microsoft.com/office/drawing/2014/main" id="{382CCA00-C7B8-4492-BFBA-379264F788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dirty="0"/>
          </a:p>
        </p:txBody>
      </p:sp>
      <p:sp>
        <p:nvSpPr>
          <p:cNvPr id="70660" name="Foliennummernplatzhalter 3">
            <a:extLst>
              <a:ext uri="{FF2B5EF4-FFF2-40B4-BE49-F238E27FC236}">
                <a16:creationId xmlns:a16="http://schemas.microsoft.com/office/drawing/2014/main" id="{C82385AF-B15F-4C60-B465-A5B2598B94A8}"/>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DE6F6A6-B622-4420-BEED-5C0348DAD74B}" type="slidenum">
              <a:rPr kumimoji="0" lang="de-DE" altLang="de-D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de-DE" altLang="de-D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92302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0AFF639-9D2B-4295-9C89-5DD8505A38CF}" type="datetimeFigureOut">
              <a:rPr lang="en-US" smtClean="0"/>
              <a:t>6/25/2021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4D710-334E-46C1-8887-D1ADBA0B7B67}" type="slidenum">
              <a:rPr lang="en-US" smtClean="0"/>
              <a:t>‹#›</a:t>
            </a:fld>
            <a:endParaRPr lang="en-US"/>
          </a:p>
        </p:txBody>
      </p:sp>
    </p:spTree>
    <p:extLst>
      <p:ext uri="{BB962C8B-B14F-4D97-AF65-F5344CB8AC3E}">
        <p14:creationId xmlns:p14="http://schemas.microsoft.com/office/powerpoint/2010/main" val="3754594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AFF639-9D2B-4295-9C89-5DD8505A38CF}" type="datetimeFigureOut">
              <a:rPr lang="en-US" smtClean="0"/>
              <a:t>6/25/2021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4D710-334E-46C1-8887-D1ADBA0B7B67}" type="slidenum">
              <a:rPr lang="en-US" smtClean="0"/>
              <a:t>‹#›</a:t>
            </a:fld>
            <a:endParaRPr lang="en-US"/>
          </a:p>
        </p:txBody>
      </p:sp>
    </p:spTree>
    <p:extLst>
      <p:ext uri="{BB962C8B-B14F-4D97-AF65-F5344CB8AC3E}">
        <p14:creationId xmlns:p14="http://schemas.microsoft.com/office/powerpoint/2010/main" val="1094298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AFF639-9D2B-4295-9C89-5DD8505A38CF}" type="datetimeFigureOut">
              <a:rPr lang="en-US" smtClean="0"/>
              <a:t>6/25/2021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4D710-334E-46C1-8887-D1ADBA0B7B67}" type="slidenum">
              <a:rPr lang="en-US" smtClean="0"/>
              <a:t>‹#›</a:t>
            </a:fld>
            <a:endParaRPr lang="en-US"/>
          </a:p>
        </p:txBody>
      </p:sp>
    </p:spTree>
    <p:extLst>
      <p:ext uri="{BB962C8B-B14F-4D97-AF65-F5344CB8AC3E}">
        <p14:creationId xmlns:p14="http://schemas.microsoft.com/office/powerpoint/2010/main" val="135425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2330449" y="400689"/>
            <a:ext cx="6362214" cy="356590"/>
          </a:xfrm>
        </p:spPr>
        <p:txBody>
          <a:bodyPr/>
          <a:lstStyle>
            <a:lvl1pPr>
              <a:defRPr sz="2215" baseline="0"/>
            </a:lvl1pPr>
          </a:lstStyle>
          <a:p>
            <a:r>
              <a:rPr lang="de-DE"/>
              <a:t>Titelmasterformat durch Klicken bearbeiten</a:t>
            </a:r>
          </a:p>
        </p:txBody>
      </p:sp>
      <p:sp>
        <p:nvSpPr>
          <p:cNvPr id="13" name="Text Placeholder 8"/>
          <p:cNvSpPr>
            <a:spLocks noGrp="1"/>
          </p:cNvSpPr>
          <p:nvPr>
            <p:ph type="body" sz="quarter" idx="12"/>
          </p:nvPr>
        </p:nvSpPr>
        <p:spPr>
          <a:xfrm>
            <a:off x="2330450" y="715169"/>
            <a:ext cx="6362212" cy="553244"/>
          </a:xfrm>
        </p:spPr>
        <p:txBody>
          <a:bodyPr/>
          <a:lstStyle>
            <a:lvl1pPr>
              <a:defRPr sz="1662" b="0">
                <a:solidFill>
                  <a:schemeClr val="bg2"/>
                </a:solidFill>
              </a:defRPr>
            </a:lvl1pPr>
          </a:lstStyle>
          <a:p>
            <a:pPr lvl="0"/>
            <a:r>
              <a:rPr lang="de-DE"/>
              <a:t>Textmasterformat bearbeiten</a:t>
            </a:r>
          </a:p>
        </p:txBody>
      </p:sp>
      <p:sp>
        <p:nvSpPr>
          <p:cNvPr id="4" name="Footer Placeholder 4">
            <a:extLst>
              <a:ext uri="{FF2B5EF4-FFF2-40B4-BE49-F238E27FC236}">
                <a16:creationId xmlns:a16="http://schemas.microsoft.com/office/drawing/2014/main" id="{6FD7865F-4BB2-423D-9D34-2C5F9AB7EA4A}"/>
              </a:ext>
            </a:extLst>
          </p:cNvPr>
          <p:cNvSpPr>
            <a:spLocks noGrp="1"/>
          </p:cNvSpPr>
          <p:nvPr>
            <p:ph type="ftr" sz="quarter" idx="3"/>
          </p:nvPr>
        </p:nvSpPr>
        <p:spPr>
          <a:xfrm>
            <a:off x="772258" y="6499226"/>
            <a:ext cx="6087208" cy="193675"/>
          </a:xfrm>
          <a:prstGeom prst="rect">
            <a:avLst/>
          </a:prstGeom>
        </p:spPr>
        <p:txBody>
          <a:bodyPr vert="horz" lIns="0" tIns="0" rIns="0" bIns="0" rtlCol="0" anchor="t"/>
          <a:lstStyle>
            <a:lvl1pPr algn="l" fontAlgn="auto">
              <a:spcBef>
                <a:spcPts val="0"/>
              </a:spcBef>
              <a:spcAft>
                <a:spcPts val="0"/>
              </a:spcAft>
              <a:defRPr sz="923">
                <a:solidFill>
                  <a:schemeClr val="tx1"/>
                </a:solidFill>
                <a:latin typeface="Corbel" panose="020B0503020204020204" pitchFamily="34" charset="0"/>
                <a:cs typeface="+mn-cs"/>
              </a:defRPr>
            </a:lvl1pPr>
          </a:lstStyle>
          <a:p>
            <a:pPr>
              <a:defRPr/>
            </a:pPr>
            <a:r>
              <a:rPr lang="en-US"/>
              <a:t>Strategic Review of B.20 Private Funding Proposals</a:t>
            </a:r>
            <a:endParaRPr lang="en-GB"/>
          </a:p>
        </p:txBody>
      </p:sp>
      <p:pic>
        <p:nvPicPr>
          <p:cNvPr id="5" name="Picture 4" descr="GCFlogoCMYKbrochCover.eps">
            <a:extLst>
              <a:ext uri="{FF2B5EF4-FFF2-40B4-BE49-F238E27FC236}">
                <a16:creationId xmlns:a16="http://schemas.microsoft.com/office/drawing/2014/main" id="{C5D3A354-A65C-47E4-BE0C-465EF382465C}"/>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55015" y="372818"/>
            <a:ext cx="1350882" cy="929330"/>
          </a:xfrm>
          <a:prstGeom prst="rect">
            <a:avLst/>
          </a:prstGeom>
        </p:spPr>
      </p:pic>
    </p:spTree>
    <p:extLst>
      <p:ext uri="{BB962C8B-B14F-4D97-AF65-F5344CB8AC3E}">
        <p14:creationId xmlns:p14="http://schemas.microsoft.com/office/powerpoint/2010/main" val="1379532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0AFF639-9D2B-4295-9C89-5DD8505A38CF}" type="datetimeFigureOut">
              <a:rPr lang="en-US" smtClean="0"/>
              <a:t>6/25/2021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4D710-334E-46C1-8887-D1ADBA0B7B67}" type="slidenum">
              <a:rPr lang="en-US" smtClean="0"/>
              <a:t>‹#›</a:t>
            </a:fld>
            <a:endParaRPr lang="en-US"/>
          </a:p>
        </p:txBody>
      </p:sp>
    </p:spTree>
    <p:extLst>
      <p:ext uri="{BB962C8B-B14F-4D97-AF65-F5344CB8AC3E}">
        <p14:creationId xmlns:p14="http://schemas.microsoft.com/office/powerpoint/2010/main" val="1383285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AFF639-9D2B-4295-9C89-5DD8505A38CF}" type="datetimeFigureOut">
              <a:rPr lang="en-US" smtClean="0"/>
              <a:t>6/25/2021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4D710-334E-46C1-8887-D1ADBA0B7B67}" type="slidenum">
              <a:rPr lang="en-US" smtClean="0"/>
              <a:t>‹#›</a:t>
            </a:fld>
            <a:endParaRPr lang="en-US"/>
          </a:p>
        </p:txBody>
      </p:sp>
      <p:sp>
        <p:nvSpPr>
          <p:cNvPr id="7" name="Rectangle 6">
            <a:extLst>
              <a:ext uri="{FF2B5EF4-FFF2-40B4-BE49-F238E27FC236}">
                <a16:creationId xmlns:a16="http://schemas.microsoft.com/office/drawing/2014/main" id="{11CD31EA-D5DA-4A51-89E4-2D69C706AA95}"/>
              </a:ext>
            </a:extLst>
          </p:cNvPr>
          <p:cNvSpPr/>
          <p:nvPr userDrawn="1"/>
        </p:nvSpPr>
        <p:spPr>
          <a:xfrm>
            <a:off x="4028293" y="3244334"/>
            <a:ext cx="1087414" cy="369332"/>
          </a:xfrm>
          <a:prstGeom prst="rect">
            <a:avLst/>
          </a:prstGeom>
        </p:spPr>
        <p:txBody>
          <a:bodyPr wrap="none">
            <a:spAutoFit/>
          </a:bodyPr>
          <a:lstStyle/>
          <a:p>
            <a:pPr lvl="0"/>
            <a:r>
              <a:rPr lang="ru-RU" dirty="0"/>
              <a:t>[ПРОЕКТ]</a:t>
            </a:r>
            <a:endParaRPr lang="de-DE" dirty="0"/>
          </a:p>
        </p:txBody>
      </p:sp>
    </p:spTree>
    <p:extLst>
      <p:ext uri="{BB962C8B-B14F-4D97-AF65-F5344CB8AC3E}">
        <p14:creationId xmlns:p14="http://schemas.microsoft.com/office/powerpoint/2010/main" val="3715867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0AFF639-9D2B-4295-9C89-5DD8505A38CF}" type="datetimeFigureOut">
              <a:rPr lang="en-US" smtClean="0"/>
              <a:t>6/25/2021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4D710-334E-46C1-8887-D1ADBA0B7B67}" type="slidenum">
              <a:rPr lang="en-US" smtClean="0"/>
              <a:t>‹#›</a:t>
            </a:fld>
            <a:endParaRPr lang="en-US"/>
          </a:p>
        </p:txBody>
      </p:sp>
    </p:spTree>
    <p:extLst>
      <p:ext uri="{BB962C8B-B14F-4D97-AF65-F5344CB8AC3E}">
        <p14:creationId xmlns:p14="http://schemas.microsoft.com/office/powerpoint/2010/main" val="1297570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AFF639-9D2B-4295-9C89-5DD8505A38CF}" type="datetimeFigureOut">
              <a:rPr lang="en-US" smtClean="0"/>
              <a:t>6/25/2021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4D710-334E-46C1-8887-D1ADBA0B7B67}" type="slidenum">
              <a:rPr lang="en-US" smtClean="0"/>
              <a:t>‹#›</a:t>
            </a:fld>
            <a:endParaRPr lang="en-US"/>
          </a:p>
        </p:txBody>
      </p:sp>
    </p:spTree>
    <p:extLst>
      <p:ext uri="{BB962C8B-B14F-4D97-AF65-F5344CB8AC3E}">
        <p14:creationId xmlns:p14="http://schemas.microsoft.com/office/powerpoint/2010/main" val="23018997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AFF639-9D2B-4295-9C89-5DD8505A38CF}" type="datetimeFigureOut">
              <a:rPr lang="en-US" smtClean="0"/>
              <a:t>6/25/2021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84D710-334E-46C1-8887-D1ADBA0B7B67}" type="slidenum">
              <a:rPr lang="en-US" smtClean="0"/>
              <a:t>‹#›</a:t>
            </a:fld>
            <a:endParaRPr lang="en-US"/>
          </a:p>
        </p:txBody>
      </p:sp>
    </p:spTree>
    <p:extLst>
      <p:ext uri="{BB962C8B-B14F-4D97-AF65-F5344CB8AC3E}">
        <p14:creationId xmlns:p14="http://schemas.microsoft.com/office/powerpoint/2010/main" val="30163097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AFF639-9D2B-4295-9C89-5DD8505A38CF}" type="datetimeFigureOut">
              <a:rPr lang="en-US" smtClean="0"/>
              <a:t>6/25/2021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84D710-334E-46C1-8887-D1ADBA0B7B67}" type="slidenum">
              <a:rPr lang="en-US" smtClean="0"/>
              <a:t>‹#›</a:t>
            </a:fld>
            <a:endParaRPr lang="en-US"/>
          </a:p>
        </p:txBody>
      </p:sp>
      <p:sp>
        <p:nvSpPr>
          <p:cNvPr id="6" name="Rectangle 5">
            <a:extLst>
              <a:ext uri="{FF2B5EF4-FFF2-40B4-BE49-F238E27FC236}">
                <a16:creationId xmlns:a16="http://schemas.microsoft.com/office/drawing/2014/main" id="{46D8D6B3-D400-457B-B504-9CBA6DFAB73E}"/>
              </a:ext>
            </a:extLst>
          </p:cNvPr>
          <p:cNvSpPr/>
          <p:nvPr userDrawn="1"/>
        </p:nvSpPr>
        <p:spPr>
          <a:xfrm>
            <a:off x="4028293" y="3244334"/>
            <a:ext cx="1087414" cy="369332"/>
          </a:xfrm>
          <a:prstGeom prst="rect">
            <a:avLst/>
          </a:prstGeom>
        </p:spPr>
        <p:txBody>
          <a:bodyPr wrap="none">
            <a:spAutoFit/>
          </a:bodyPr>
          <a:lstStyle/>
          <a:p>
            <a:pPr lvl="0"/>
            <a:r>
              <a:rPr lang="ru-RU" dirty="0"/>
              <a:t>[ПРОЕКТ]</a:t>
            </a:r>
            <a:endParaRPr lang="de-DE" dirty="0"/>
          </a:p>
        </p:txBody>
      </p:sp>
    </p:spTree>
    <p:extLst>
      <p:ext uri="{BB962C8B-B14F-4D97-AF65-F5344CB8AC3E}">
        <p14:creationId xmlns:p14="http://schemas.microsoft.com/office/powerpoint/2010/main" val="12295105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AFF639-9D2B-4295-9C89-5DD8505A38CF}" type="datetimeFigureOut">
              <a:rPr lang="en-US" smtClean="0"/>
              <a:t>6/25/2021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84D710-334E-46C1-8887-D1ADBA0B7B67}" type="slidenum">
              <a:rPr lang="en-US" smtClean="0"/>
              <a:t>‹#›</a:t>
            </a:fld>
            <a:endParaRPr lang="en-US"/>
          </a:p>
        </p:txBody>
      </p:sp>
      <p:sp>
        <p:nvSpPr>
          <p:cNvPr id="5" name="Rectangle 4">
            <a:extLst>
              <a:ext uri="{FF2B5EF4-FFF2-40B4-BE49-F238E27FC236}">
                <a16:creationId xmlns:a16="http://schemas.microsoft.com/office/drawing/2014/main" id="{5D9BF65C-793E-4ED8-B38D-299580868E5E}"/>
              </a:ext>
            </a:extLst>
          </p:cNvPr>
          <p:cNvSpPr/>
          <p:nvPr userDrawn="1"/>
        </p:nvSpPr>
        <p:spPr>
          <a:xfrm>
            <a:off x="4028293" y="3244334"/>
            <a:ext cx="1087414" cy="369332"/>
          </a:xfrm>
          <a:prstGeom prst="rect">
            <a:avLst/>
          </a:prstGeom>
        </p:spPr>
        <p:txBody>
          <a:bodyPr wrap="none">
            <a:spAutoFit/>
          </a:bodyPr>
          <a:lstStyle/>
          <a:p>
            <a:pPr lvl="0"/>
            <a:r>
              <a:rPr lang="ru-RU" dirty="0"/>
              <a:t>[ПРОЕКТ]</a:t>
            </a:r>
            <a:endParaRPr lang="de-DE" dirty="0"/>
          </a:p>
        </p:txBody>
      </p:sp>
    </p:spTree>
    <p:extLst>
      <p:ext uri="{BB962C8B-B14F-4D97-AF65-F5344CB8AC3E}">
        <p14:creationId xmlns:p14="http://schemas.microsoft.com/office/powerpoint/2010/main" val="1566462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AFF639-9D2B-4295-9C89-5DD8505A38CF}" type="datetimeFigureOut">
              <a:rPr lang="en-US" smtClean="0"/>
              <a:t>6/25/2021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4D710-334E-46C1-8887-D1ADBA0B7B67}" type="slidenum">
              <a:rPr lang="en-US" smtClean="0"/>
              <a:t>‹#›</a:t>
            </a:fld>
            <a:endParaRPr lang="en-US"/>
          </a:p>
        </p:txBody>
      </p:sp>
    </p:spTree>
    <p:extLst>
      <p:ext uri="{BB962C8B-B14F-4D97-AF65-F5344CB8AC3E}">
        <p14:creationId xmlns:p14="http://schemas.microsoft.com/office/powerpoint/2010/main" val="27365502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AFF639-9D2B-4295-9C89-5DD8505A38CF}" type="datetimeFigureOut">
              <a:rPr lang="en-US" smtClean="0"/>
              <a:t>6/25/2021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4D710-334E-46C1-8887-D1ADBA0B7B67}" type="slidenum">
              <a:rPr lang="en-US" smtClean="0"/>
              <a:t>‹#›</a:t>
            </a:fld>
            <a:endParaRPr lang="en-US"/>
          </a:p>
        </p:txBody>
      </p:sp>
    </p:spTree>
    <p:extLst>
      <p:ext uri="{BB962C8B-B14F-4D97-AF65-F5344CB8AC3E}">
        <p14:creationId xmlns:p14="http://schemas.microsoft.com/office/powerpoint/2010/main" val="21452485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AFF639-9D2B-4295-9C89-5DD8505A38CF}" type="datetimeFigureOut">
              <a:rPr lang="en-US" smtClean="0"/>
              <a:t>6/25/2021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4D710-334E-46C1-8887-D1ADBA0B7B67}" type="slidenum">
              <a:rPr lang="en-US" smtClean="0"/>
              <a:t>‹#›</a:t>
            </a:fld>
            <a:endParaRPr lang="en-US"/>
          </a:p>
        </p:txBody>
      </p:sp>
    </p:spTree>
    <p:extLst>
      <p:ext uri="{BB962C8B-B14F-4D97-AF65-F5344CB8AC3E}">
        <p14:creationId xmlns:p14="http://schemas.microsoft.com/office/powerpoint/2010/main" val="1194452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AFF639-9D2B-4295-9C89-5DD8505A38CF}" type="datetimeFigureOut">
              <a:rPr lang="en-US" smtClean="0"/>
              <a:t>6/25/2021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4D710-334E-46C1-8887-D1ADBA0B7B67}" type="slidenum">
              <a:rPr lang="en-US" smtClean="0"/>
              <a:t>‹#›</a:t>
            </a:fld>
            <a:endParaRPr lang="en-US"/>
          </a:p>
        </p:txBody>
      </p:sp>
    </p:spTree>
    <p:extLst>
      <p:ext uri="{BB962C8B-B14F-4D97-AF65-F5344CB8AC3E}">
        <p14:creationId xmlns:p14="http://schemas.microsoft.com/office/powerpoint/2010/main" val="36796349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AFF639-9D2B-4295-9C89-5DD8505A38CF}" type="datetimeFigureOut">
              <a:rPr lang="en-US" smtClean="0"/>
              <a:t>6/25/2021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4D710-334E-46C1-8887-D1ADBA0B7B67}" type="slidenum">
              <a:rPr lang="en-US" smtClean="0"/>
              <a:t>‹#›</a:t>
            </a:fld>
            <a:endParaRPr lang="en-US"/>
          </a:p>
        </p:txBody>
      </p:sp>
    </p:spTree>
    <p:extLst>
      <p:ext uri="{BB962C8B-B14F-4D97-AF65-F5344CB8AC3E}">
        <p14:creationId xmlns:p14="http://schemas.microsoft.com/office/powerpoint/2010/main" val="36484630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2330449" y="400689"/>
            <a:ext cx="6362214" cy="356590"/>
          </a:xfrm>
        </p:spPr>
        <p:txBody>
          <a:bodyPr/>
          <a:lstStyle>
            <a:lvl1pPr>
              <a:defRPr sz="2215" baseline="0"/>
            </a:lvl1pPr>
          </a:lstStyle>
          <a:p>
            <a:r>
              <a:rPr lang="de-DE" dirty="0"/>
              <a:t>Titelmasterformat durch Klicken bearbeiten</a:t>
            </a:r>
          </a:p>
        </p:txBody>
      </p:sp>
      <p:sp>
        <p:nvSpPr>
          <p:cNvPr id="13" name="Text Placeholder 8"/>
          <p:cNvSpPr>
            <a:spLocks noGrp="1"/>
          </p:cNvSpPr>
          <p:nvPr>
            <p:ph type="body" sz="quarter" idx="12" hasCustomPrompt="1"/>
          </p:nvPr>
        </p:nvSpPr>
        <p:spPr>
          <a:xfrm>
            <a:off x="2330450" y="715169"/>
            <a:ext cx="6362212" cy="553244"/>
          </a:xfrm>
        </p:spPr>
        <p:txBody>
          <a:bodyPr/>
          <a:lstStyle>
            <a:lvl1pPr marL="0" indent="0" algn="r">
              <a:buNone/>
              <a:defRPr sz="1662" b="1">
                <a:solidFill>
                  <a:srgbClr val="FF0000"/>
                </a:solidFill>
              </a:defRPr>
            </a:lvl1pPr>
          </a:lstStyle>
          <a:p>
            <a:pPr lvl="0"/>
            <a:r>
              <a:rPr lang="ru-RU" dirty="0"/>
              <a:t>[ПРОЕКТ]</a:t>
            </a:r>
            <a:endParaRPr lang="de-DE" dirty="0"/>
          </a:p>
        </p:txBody>
      </p:sp>
      <p:sp>
        <p:nvSpPr>
          <p:cNvPr id="4" name="Footer Placeholder 4">
            <a:extLst>
              <a:ext uri="{FF2B5EF4-FFF2-40B4-BE49-F238E27FC236}">
                <a16:creationId xmlns:a16="http://schemas.microsoft.com/office/drawing/2014/main" id="{6FD7865F-4BB2-423D-9D34-2C5F9AB7EA4A}"/>
              </a:ext>
            </a:extLst>
          </p:cNvPr>
          <p:cNvSpPr>
            <a:spLocks noGrp="1"/>
          </p:cNvSpPr>
          <p:nvPr>
            <p:ph type="ftr" sz="quarter" idx="3"/>
          </p:nvPr>
        </p:nvSpPr>
        <p:spPr>
          <a:xfrm>
            <a:off x="772258" y="6499226"/>
            <a:ext cx="6087208" cy="193675"/>
          </a:xfrm>
          <a:prstGeom prst="rect">
            <a:avLst/>
          </a:prstGeom>
        </p:spPr>
        <p:txBody>
          <a:bodyPr vert="horz" lIns="0" tIns="0" rIns="0" bIns="0" rtlCol="0" anchor="t"/>
          <a:lstStyle>
            <a:lvl1pPr algn="l" fontAlgn="auto">
              <a:spcBef>
                <a:spcPts val="0"/>
              </a:spcBef>
              <a:spcAft>
                <a:spcPts val="0"/>
              </a:spcAft>
              <a:defRPr sz="923">
                <a:solidFill>
                  <a:schemeClr val="tx1"/>
                </a:solidFill>
                <a:latin typeface="Corbel" panose="020B0503020204020204" pitchFamily="34" charset="0"/>
                <a:cs typeface="+mn-cs"/>
              </a:defRPr>
            </a:lvl1pPr>
          </a:lstStyle>
          <a:p>
            <a:pPr>
              <a:defRPr/>
            </a:pPr>
            <a:r>
              <a:rPr lang="en-US"/>
              <a:t>Strategic Review of B.20 Private Funding Proposals</a:t>
            </a:r>
            <a:endParaRPr lang="en-GB"/>
          </a:p>
        </p:txBody>
      </p:sp>
      <p:pic>
        <p:nvPicPr>
          <p:cNvPr id="5" name="Picture 4" descr="GCFlogoCMYKbrochCover.eps">
            <a:extLst>
              <a:ext uri="{FF2B5EF4-FFF2-40B4-BE49-F238E27FC236}">
                <a16:creationId xmlns:a16="http://schemas.microsoft.com/office/drawing/2014/main" id="{C5D3A354-A65C-47E4-BE0C-465EF382465C}"/>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55015" y="372818"/>
            <a:ext cx="1350882" cy="929330"/>
          </a:xfrm>
          <a:prstGeom prst="rect">
            <a:avLst/>
          </a:prstGeom>
        </p:spPr>
      </p:pic>
    </p:spTree>
    <p:extLst>
      <p:ext uri="{BB962C8B-B14F-4D97-AF65-F5344CB8AC3E}">
        <p14:creationId xmlns:p14="http://schemas.microsoft.com/office/powerpoint/2010/main" val="1205548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0AFF639-9D2B-4295-9C89-5DD8505A38CF}" type="datetimeFigureOut">
              <a:rPr lang="en-US" smtClean="0"/>
              <a:t>6/25/2021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4D710-334E-46C1-8887-D1ADBA0B7B67}" type="slidenum">
              <a:rPr lang="en-US" smtClean="0"/>
              <a:t>‹#›</a:t>
            </a:fld>
            <a:endParaRPr lang="en-US"/>
          </a:p>
        </p:txBody>
      </p:sp>
    </p:spTree>
    <p:extLst>
      <p:ext uri="{BB962C8B-B14F-4D97-AF65-F5344CB8AC3E}">
        <p14:creationId xmlns:p14="http://schemas.microsoft.com/office/powerpoint/2010/main" val="3654974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AFF639-9D2B-4295-9C89-5DD8505A38CF}" type="datetimeFigureOut">
              <a:rPr lang="en-US" smtClean="0"/>
              <a:t>6/25/2021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4D710-334E-46C1-8887-D1ADBA0B7B67}" type="slidenum">
              <a:rPr lang="en-US" smtClean="0"/>
              <a:t>‹#›</a:t>
            </a:fld>
            <a:endParaRPr lang="en-US"/>
          </a:p>
        </p:txBody>
      </p:sp>
    </p:spTree>
    <p:extLst>
      <p:ext uri="{BB962C8B-B14F-4D97-AF65-F5344CB8AC3E}">
        <p14:creationId xmlns:p14="http://schemas.microsoft.com/office/powerpoint/2010/main" val="1231905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AFF639-9D2B-4295-9C89-5DD8505A38CF}" type="datetimeFigureOut">
              <a:rPr lang="en-US" smtClean="0"/>
              <a:t>6/25/2021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84D710-334E-46C1-8887-D1ADBA0B7B67}" type="slidenum">
              <a:rPr lang="en-US" smtClean="0"/>
              <a:t>‹#›</a:t>
            </a:fld>
            <a:endParaRPr lang="en-US"/>
          </a:p>
        </p:txBody>
      </p:sp>
    </p:spTree>
    <p:extLst>
      <p:ext uri="{BB962C8B-B14F-4D97-AF65-F5344CB8AC3E}">
        <p14:creationId xmlns:p14="http://schemas.microsoft.com/office/powerpoint/2010/main" val="3549010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AFF639-9D2B-4295-9C89-5DD8505A38CF}" type="datetimeFigureOut">
              <a:rPr lang="en-US" smtClean="0"/>
              <a:t>6/25/2021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84D710-334E-46C1-8887-D1ADBA0B7B67}" type="slidenum">
              <a:rPr lang="en-US" smtClean="0"/>
              <a:t>‹#›</a:t>
            </a:fld>
            <a:endParaRPr lang="en-US"/>
          </a:p>
        </p:txBody>
      </p:sp>
    </p:spTree>
    <p:extLst>
      <p:ext uri="{BB962C8B-B14F-4D97-AF65-F5344CB8AC3E}">
        <p14:creationId xmlns:p14="http://schemas.microsoft.com/office/powerpoint/2010/main" val="1411040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AFF639-9D2B-4295-9C89-5DD8505A38CF}" type="datetimeFigureOut">
              <a:rPr lang="en-US" smtClean="0"/>
              <a:t>6/25/2021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84D710-334E-46C1-8887-D1ADBA0B7B67}" type="slidenum">
              <a:rPr lang="en-US" smtClean="0"/>
              <a:t>‹#›</a:t>
            </a:fld>
            <a:endParaRPr lang="en-US"/>
          </a:p>
        </p:txBody>
      </p:sp>
    </p:spTree>
    <p:extLst>
      <p:ext uri="{BB962C8B-B14F-4D97-AF65-F5344CB8AC3E}">
        <p14:creationId xmlns:p14="http://schemas.microsoft.com/office/powerpoint/2010/main" val="3315020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AFF639-9D2B-4295-9C89-5DD8505A38CF}" type="datetimeFigureOut">
              <a:rPr lang="en-US" smtClean="0"/>
              <a:t>6/25/2021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4D710-334E-46C1-8887-D1ADBA0B7B67}" type="slidenum">
              <a:rPr lang="en-US" smtClean="0"/>
              <a:t>‹#›</a:t>
            </a:fld>
            <a:endParaRPr lang="en-US"/>
          </a:p>
        </p:txBody>
      </p:sp>
    </p:spTree>
    <p:extLst>
      <p:ext uri="{BB962C8B-B14F-4D97-AF65-F5344CB8AC3E}">
        <p14:creationId xmlns:p14="http://schemas.microsoft.com/office/powerpoint/2010/main" val="376425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AFF639-9D2B-4295-9C89-5DD8505A38CF}" type="datetimeFigureOut">
              <a:rPr lang="en-US" smtClean="0"/>
              <a:t>6/25/2021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4D710-334E-46C1-8887-D1ADBA0B7B67}" type="slidenum">
              <a:rPr lang="en-US" smtClean="0"/>
              <a:t>‹#›</a:t>
            </a:fld>
            <a:endParaRPr lang="en-US"/>
          </a:p>
        </p:txBody>
      </p:sp>
    </p:spTree>
    <p:extLst>
      <p:ext uri="{BB962C8B-B14F-4D97-AF65-F5344CB8AC3E}">
        <p14:creationId xmlns:p14="http://schemas.microsoft.com/office/powerpoint/2010/main" val="4134350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AFF639-9D2B-4295-9C89-5DD8505A38CF}" type="datetimeFigureOut">
              <a:rPr lang="en-US" smtClean="0"/>
              <a:t>6/25/2021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4D710-334E-46C1-8887-D1ADBA0B7B67}" type="slidenum">
              <a:rPr lang="en-US" smtClean="0"/>
              <a:t>‹#›</a:t>
            </a:fld>
            <a:endParaRPr lang="en-US"/>
          </a:p>
        </p:txBody>
      </p:sp>
      <p:pic>
        <p:nvPicPr>
          <p:cNvPr id="7" name="Picture 6" descr="GCFlogoCMYKbrochCover.eps">
            <a:extLst>
              <a:ext uri="{FF2B5EF4-FFF2-40B4-BE49-F238E27FC236}">
                <a16:creationId xmlns:a16="http://schemas.microsoft.com/office/drawing/2014/main" id="{F9F52ABB-790F-47AA-A4DA-74FEF2BB694A}"/>
              </a:ext>
            </a:extLst>
          </p:cNvPr>
          <p:cNvPicPr>
            <a:picLocks noChangeAspect="1"/>
          </p:cNvPicPr>
          <p:nvPr userDrawn="1"/>
        </p:nvPicPr>
        <p:blipFill>
          <a:blip r:embed="rId14">
            <a:extLst>
              <a:ext uri="{28A0092B-C50C-407E-A947-70E740481C1C}">
                <a14:useLocalDpi xmlns:a14="http://schemas.microsoft.com/office/drawing/2010/main"/>
              </a:ext>
            </a:extLst>
          </a:blip>
          <a:stretch>
            <a:fillRect/>
          </a:stretch>
        </p:blipFill>
        <p:spPr>
          <a:xfrm>
            <a:off x="455015" y="372818"/>
            <a:ext cx="1350882" cy="929330"/>
          </a:xfrm>
          <a:prstGeom prst="rect">
            <a:avLst/>
          </a:prstGeom>
        </p:spPr>
      </p:pic>
    </p:spTree>
    <p:extLst>
      <p:ext uri="{BB962C8B-B14F-4D97-AF65-F5344CB8AC3E}">
        <p14:creationId xmlns:p14="http://schemas.microsoft.com/office/powerpoint/2010/main" val="27039245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							[</a:t>
            </a:r>
            <a:r>
              <a:rPr lang="ru-RU" dirty="0"/>
              <a:t>ПРОЕКТ</a:t>
            </a:r>
            <a:r>
              <a:rPr lang="en-US" dirty="0"/>
              <a:t>]</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AFF639-9D2B-4295-9C89-5DD8505A38CF}" type="datetimeFigureOut">
              <a:rPr lang="en-US" smtClean="0"/>
              <a:t>6/25/2021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4D710-334E-46C1-8887-D1ADBA0B7B67}" type="slidenum">
              <a:rPr lang="en-US" smtClean="0"/>
              <a:t>‹#›</a:t>
            </a:fld>
            <a:endParaRPr lang="en-US"/>
          </a:p>
        </p:txBody>
      </p:sp>
      <p:pic>
        <p:nvPicPr>
          <p:cNvPr id="7" name="Picture 6" descr="GCFlogoCMYKbrochCover.eps">
            <a:extLst>
              <a:ext uri="{FF2B5EF4-FFF2-40B4-BE49-F238E27FC236}">
                <a16:creationId xmlns:a16="http://schemas.microsoft.com/office/drawing/2014/main" id="{F9F52ABB-790F-47AA-A4DA-74FEF2BB694A}"/>
              </a:ext>
            </a:extLst>
          </p:cNvPr>
          <p:cNvPicPr>
            <a:picLocks noChangeAspect="1"/>
          </p:cNvPicPr>
          <p:nvPr userDrawn="1"/>
        </p:nvPicPr>
        <p:blipFill>
          <a:blip r:embed="rId14">
            <a:extLst>
              <a:ext uri="{28A0092B-C50C-407E-A947-70E740481C1C}">
                <a14:useLocalDpi xmlns:a14="http://schemas.microsoft.com/office/drawing/2010/main"/>
              </a:ext>
            </a:extLst>
          </a:blip>
          <a:stretch>
            <a:fillRect/>
          </a:stretch>
        </p:blipFill>
        <p:spPr>
          <a:xfrm>
            <a:off x="455015" y="372818"/>
            <a:ext cx="1350882" cy="929330"/>
          </a:xfrm>
          <a:prstGeom prst="rect">
            <a:avLst/>
          </a:prstGeom>
        </p:spPr>
      </p:pic>
    </p:spTree>
    <p:extLst>
      <p:ext uri="{BB962C8B-B14F-4D97-AF65-F5344CB8AC3E}">
        <p14:creationId xmlns:p14="http://schemas.microsoft.com/office/powerpoint/2010/main" val="11048533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2400" b="1" kern="1200">
          <a:solidFill>
            <a:srgbClr val="FF00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businesscard&#10;&#10;Description generated with very high confidence">
            <a:extLst>
              <a:ext uri="{FF2B5EF4-FFF2-40B4-BE49-F238E27FC236}">
                <a16:creationId xmlns:a16="http://schemas.microsoft.com/office/drawing/2014/main" id="{796906D4-B963-4727-A662-CF9B6640CC3B}"/>
              </a:ext>
            </a:extLst>
          </p:cNvPr>
          <p:cNvPicPr>
            <a:picLocks noChangeAspect="1"/>
          </p:cNvPicPr>
          <p:nvPr/>
        </p:nvPicPr>
        <p:blipFill rotWithShape="1">
          <a:blip r:embed="rId3">
            <a:extLst>
              <a:ext uri="{28A0092B-C50C-407E-A947-70E740481C1C}">
                <a14:useLocalDpi xmlns:a14="http://schemas.microsoft.com/office/drawing/2010/main" val="0"/>
              </a:ext>
            </a:extLst>
          </a:blip>
          <a:srcRect l="2210" t="11511" b="10699"/>
          <a:stretch/>
        </p:blipFill>
        <p:spPr>
          <a:xfrm>
            <a:off x="0" y="0"/>
            <a:ext cx="9144000" cy="6858000"/>
          </a:xfrm>
          <a:prstGeom prst="rect">
            <a:avLst/>
          </a:prstGeom>
        </p:spPr>
      </p:pic>
      <p:sp>
        <p:nvSpPr>
          <p:cNvPr id="9" name="Rectangle 8">
            <a:extLst>
              <a:ext uri="{FF2B5EF4-FFF2-40B4-BE49-F238E27FC236}">
                <a16:creationId xmlns:a16="http://schemas.microsoft.com/office/drawing/2014/main" id="{4E8FBA9A-6C04-4777-8E6E-D2760001BD81}"/>
              </a:ext>
            </a:extLst>
          </p:cNvPr>
          <p:cNvSpPr/>
          <p:nvPr/>
        </p:nvSpPr>
        <p:spPr>
          <a:xfrm>
            <a:off x="2317898" y="2166593"/>
            <a:ext cx="6428695" cy="1200329"/>
          </a:xfrm>
          <a:prstGeom prst="rect">
            <a:avLst/>
          </a:prstGeom>
        </p:spPr>
        <p:txBody>
          <a:bodyPr wrap="square"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DEBT FOR CLIMATE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2100" dirty="0">
                <a:solidFill>
                  <a:srgbClr val="025D72"/>
                </a:solidFill>
                <a:latin typeface="Century Gothic"/>
              </a:rPr>
              <a:t>3-party funding mechanism for debt relief and</a:t>
            </a:r>
            <a:br>
              <a:rPr lang="en-US" sz="2100" dirty="0">
                <a:solidFill>
                  <a:srgbClr val="025D72"/>
                </a:solidFill>
                <a:latin typeface="Century Gothic"/>
              </a:rPr>
            </a:br>
            <a:r>
              <a:rPr lang="en-US" sz="2100" dirty="0">
                <a:solidFill>
                  <a:srgbClr val="025D72"/>
                </a:solidFill>
                <a:latin typeface="Century Gothic"/>
              </a:rPr>
              <a:t>climate action support in developing countries</a:t>
            </a:r>
            <a:endParaRPr kumimoji="0" lang="en-US" sz="2100" b="0" i="0" u="none" strike="noStrike" kern="1200" cap="none" spc="0" normalizeH="0" baseline="0" noProof="0" dirty="0">
              <a:ln>
                <a:noFill/>
              </a:ln>
              <a:solidFill>
                <a:srgbClr val="025D72"/>
              </a:solidFill>
              <a:effectLst/>
              <a:uLnTx/>
              <a:uFillTx/>
              <a:latin typeface="Century Gothic"/>
              <a:ea typeface="+mn-ea"/>
              <a:cs typeface="+mn-cs"/>
            </a:endParaRPr>
          </a:p>
        </p:txBody>
      </p:sp>
      <p:cxnSp>
        <p:nvCxnSpPr>
          <p:cNvPr id="12" name="Straight Connector 11">
            <a:extLst>
              <a:ext uri="{FF2B5EF4-FFF2-40B4-BE49-F238E27FC236}">
                <a16:creationId xmlns:a16="http://schemas.microsoft.com/office/drawing/2014/main" id="{159BE34A-F54F-403C-BE94-DF3A43A13301}"/>
              </a:ext>
            </a:extLst>
          </p:cNvPr>
          <p:cNvCxnSpPr>
            <a:cxnSpLocks/>
          </p:cNvCxnSpPr>
          <p:nvPr/>
        </p:nvCxnSpPr>
        <p:spPr>
          <a:xfrm flipV="1">
            <a:off x="2413591" y="3366922"/>
            <a:ext cx="5826642" cy="7034"/>
          </a:xfrm>
          <a:prstGeom prst="line">
            <a:avLst/>
          </a:prstGeom>
          <a:ln>
            <a:solidFill>
              <a:srgbClr val="3A9489"/>
            </a:solidFill>
          </a:ln>
        </p:spPr>
        <p:style>
          <a:lnRef idx="3">
            <a:schemeClr val="accent4"/>
          </a:lnRef>
          <a:fillRef idx="0">
            <a:schemeClr val="accent4"/>
          </a:fillRef>
          <a:effectRef idx="2">
            <a:schemeClr val="accent4"/>
          </a:effectRef>
          <a:fontRef idx="minor">
            <a:schemeClr val="tx1"/>
          </a:fontRef>
        </p:style>
      </p:cxnSp>
      <p:pic>
        <p:nvPicPr>
          <p:cNvPr id="7" name="Picture 6" descr="GCFblgrnLogoRGB.eps">
            <a:extLst>
              <a:ext uri="{FF2B5EF4-FFF2-40B4-BE49-F238E27FC236}">
                <a16:creationId xmlns:a16="http://schemas.microsoft.com/office/drawing/2014/main" id="{886A933D-5957-45F9-A9F5-4A278CD544B6}"/>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46530" y="441144"/>
            <a:ext cx="2089481" cy="1478198"/>
          </a:xfrm>
          <a:prstGeom prst="rect">
            <a:avLst/>
          </a:prstGeom>
        </p:spPr>
      </p:pic>
      <p:sp>
        <p:nvSpPr>
          <p:cNvPr id="6" name="Rectangle 5">
            <a:extLst>
              <a:ext uri="{FF2B5EF4-FFF2-40B4-BE49-F238E27FC236}">
                <a16:creationId xmlns:a16="http://schemas.microsoft.com/office/drawing/2014/main" id="{34A9ED8D-7E22-417C-9E89-CFA10DE514A8}"/>
              </a:ext>
            </a:extLst>
          </p:cNvPr>
          <p:cNvSpPr/>
          <p:nvPr/>
        </p:nvSpPr>
        <p:spPr>
          <a:xfrm>
            <a:off x="2836914" y="3429000"/>
            <a:ext cx="5390662" cy="923330"/>
          </a:xfrm>
          <a:prstGeom prst="rect">
            <a:avLst/>
          </a:prstGeom>
        </p:spPr>
        <p:txBody>
          <a:bodyPr wrap="square" anchor="t">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srgbClr val="025D72"/>
                </a:solidFill>
                <a:effectLst/>
                <a:uLnTx/>
                <a:uFillTx/>
                <a:latin typeface="Century Gothic"/>
                <a:ea typeface="+mn-ea"/>
                <a:cs typeface="+mn-cs"/>
              </a:rPr>
              <a:t>Andrey </a:t>
            </a:r>
            <a:r>
              <a:rPr kumimoji="0" lang="en-US" sz="1800" b="0" i="1" u="none" strike="noStrike" kern="1200" cap="none" spc="0" normalizeH="0" baseline="0" noProof="0" dirty="0" err="1">
                <a:ln>
                  <a:noFill/>
                </a:ln>
                <a:solidFill>
                  <a:srgbClr val="025D72"/>
                </a:solidFill>
                <a:effectLst/>
                <a:uLnTx/>
                <a:uFillTx/>
                <a:latin typeface="Century Gothic"/>
                <a:ea typeface="+mn-ea"/>
                <a:cs typeface="+mn-cs"/>
              </a:rPr>
              <a:t>Chicherin</a:t>
            </a:r>
            <a:endParaRPr kumimoji="0" lang="en-US" sz="1800" b="0" i="1" u="none" strike="noStrike" kern="1200" cap="none" spc="0" normalizeH="0" baseline="0" noProof="0" dirty="0">
              <a:ln>
                <a:noFill/>
              </a:ln>
              <a:solidFill>
                <a:srgbClr val="025D72"/>
              </a:solidFill>
              <a:effectLst/>
              <a:uLnTx/>
              <a:uFillTx/>
              <a:latin typeface="Century Gothic"/>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lang="en-US" i="1" dirty="0">
                <a:solidFill>
                  <a:srgbClr val="025D72"/>
                </a:solidFill>
                <a:latin typeface="Century Gothic"/>
              </a:rPr>
              <a:t>Green Climate Fund</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srgbClr val="025D72"/>
                </a:solidFill>
                <a:effectLst/>
                <a:uLnTx/>
                <a:uFillTx/>
                <a:latin typeface="Century Gothic"/>
                <a:ea typeface="+mn-ea"/>
                <a:cs typeface="+mn-cs"/>
              </a:rPr>
              <a:t>June</a:t>
            </a:r>
            <a:r>
              <a:rPr kumimoji="0" lang="ru-RU" sz="1800" b="0" i="1" u="none" strike="noStrike" kern="1200" cap="none" spc="0" normalizeH="0" baseline="0" noProof="0" dirty="0">
                <a:ln>
                  <a:noFill/>
                </a:ln>
                <a:solidFill>
                  <a:srgbClr val="025D72"/>
                </a:solidFill>
                <a:effectLst/>
                <a:uLnTx/>
                <a:uFillTx/>
                <a:latin typeface="Century Gothic"/>
                <a:ea typeface="+mn-ea"/>
                <a:cs typeface="+mn-cs"/>
              </a:rPr>
              <a:t> 20</a:t>
            </a:r>
            <a:r>
              <a:rPr kumimoji="0" lang="en-US" sz="1800" b="0" i="1" u="none" strike="noStrike" kern="1200" cap="none" spc="0" normalizeH="0" baseline="0" noProof="0" dirty="0">
                <a:ln>
                  <a:noFill/>
                </a:ln>
                <a:solidFill>
                  <a:srgbClr val="025D72"/>
                </a:solidFill>
                <a:effectLst/>
                <a:uLnTx/>
                <a:uFillTx/>
                <a:latin typeface="Century Gothic"/>
                <a:ea typeface="+mn-ea"/>
                <a:cs typeface="+mn-cs"/>
              </a:rPr>
              <a:t>21</a:t>
            </a:r>
          </a:p>
        </p:txBody>
      </p:sp>
    </p:spTree>
    <p:extLst>
      <p:ext uri="{BB962C8B-B14F-4D97-AF65-F5344CB8AC3E}">
        <p14:creationId xmlns:p14="http://schemas.microsoft.com/office/powerpoint/2010/main" val="3251025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1E24F4E3-6397-4455-8204-5F55C9B973C9}"/>
              </a:ext>
            </a:extLst>
          </p:cNvPr>
          <p:cNvSpPr/>
          <p:nvPr/>
        </p:nvSpPr>
        <p:spPr>
          <a:xfrm>
            <a:off x="314989" y="1548248"/>
            <a:ext cx="8604569" cy="5208152"/>
          </a:xfrm>
          <a:prstGeom prst="rect">
            <a:avLst/>
          </a:prstGeom>
          <a:solidFill>
            <a:schemeClr val="bg1"/>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w="0"/>
              <a:solidFill>
                <a:srgbClr val="000000"/>
              </a:solidFill>
              <a:effectLst>
                <a:outerShdw blurRad="38100" dist="19050" dir="2700000" algn="tl" rotWithShape="0">
                  <a:srgbClr val="000000">
                    <a:alpha val="40000"/>
                  </a:srgbClr>
                </a:outerShdw>
              </a:effectLst>
              <a:uLnTx/>
              <a:uFillTx/>
              <a:latin typeface="Arial"/>
              <a:ea typeface="+mn-ea"/>
              <a:cs typeface="+mn-cs"/>
            </a:endParaRPr>
          </a:p>
        </p:txBody>
      </p:sp>
      <p:sp>
        <p:nvSpPr>
          <p:cNvPr id="6" name="Rectangle 5">
            <a:extLst>
              <a:ext uri="{FF2B5EF4-FFF2-40B4-BE49-F238E27FC236}">
                <a16:creationId xmlns:a16="http://schemas.microsoft.com/office/drawing/2014/main" id="{934282BD-E47A-4F81-BBEE-C0F91684F0CC}"/>
              </a:ext>
            </a:extLst>
          </p:cNvPr>
          <p:cNvSpPr/>
          <p:nvPr/>
        </p:nvSpPr>
        <p:spPr>
          <a:xfrm>
            <a:off x="431006" y="1705444"/>
            <a:ext cx="8398005" cy="4927585"/>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p:txBody>
      </p:sp>
      <p:sp>
        <p:nvSpPr>
          <p:cNvPr id="7" name="TextBox 6">
            <a:extLst>
              <a:ext uri="{FF2B5EF4-FFF2-40B4-BE49-F238E27FC236}">
                <a16:creationId xmlns:a16="http://schemas.microsoft.com/office/drawing/2014/main" id="{517B2B94-59FB-484A-99ED-3AE7B37FF3BF}"/>
              </a:ext>
            </a:extLst>
          </p:cNvPr>
          <p:cNvSpPr txBox="1"/>
          <p:nvPr/>
        </p:nvSpPr>
        <p:spPr>
          <a:xfrm>
            <a:off x="597198" y="1382445"/>
            <a:ext cx="2928321" cy="307777"/>
          </a:xfrm>
          <a:prstGeom prst="rect">
            <a:avLst/>
          </a:prstGeom>
          <a:solidFill>
            <a:schemeClr val="bg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206E7F"/>
                </a:solidFill>
                <a:effectLst/>
                <a:uLnTx/>
                <a:uFillTx/>
                <a:latin typeface="Corbel" panose="020B0503020204020204" pitchFamily="34" charset="0"/>
                <a:ea typeface="+mn-ea"/>
                <a:cs typeface="+mn-cs"/>
              </a:rPr>
              <a:t>ADVANTAGES FOR PARTICIPANTS</a:t>
            </a:r>
          </a:p>
        </p:txBody>
      </p:sp>
      <p:grpSp>
        <p:nvGrpSpPr>
          <p:cNvPr id="8" name="Group 7">
            <a:extLst>
              <a:ext uri="{FF2B5EF4-FFF2-40B4-BE49-F238E27FC236}">
                <a16:creationId xmlns:a16="http://schemas.microsoft.com/office/drawing/2014/main" id="{E4544D7B-0AA9-4452-8EF6-80ADEBC774B4}"/>
              </a:ext>
            </a:extLst>
          </p:cNvPr>
          <p:cNvGrpSpPr/>
          <p:nvPr/>
        </p:nvGrpSpPr>
        <p:grpSpPr>
          <a:xfrm>
            <a:off x="6584285" y="1952167"/>
            <a:ext cx="1587031" cy="994261"/>
            <a:chOff x="1124138" y="2690787"/>
            <a:chExt cx="1587031" cy="994261"/>
          </a:xfrm>
        </p:grpSpPr>
        <p:sp>
          <p:nvSpPr>
            <p:cNvPr id="10" name="Rectangle 9">
              <a:extLst>
                <a:ext uri="{FF2B5EF4-FFF2-40B4-BE49-F238E27FC236}">
                  <a16:creationId xmlns:a16="http://schemas.microsoft.com/office/drawing/2014/main" id="{08585215-B50E-4519-B1EA-6AE5CF9107B5}"/>
                </a:ext>
              </a:extLst>
            </p:cNvPr>
            <p:cNvSpPr/>
            <p:nvPr/>
          </p:nvSpPr>
          <p:spPr>
            <a:xfrm>
              <a:off x="1124138" y="2690787"/>
              <a:ext cx="1587031" cy="994261"/>
            </a:xfrm>
            <a:prstGeom prst="rect">
              <a:avLst/>
            </a:prstGeom>
            <a:solidFill>
              <a:schemeClr val="accent4">
                <a:lumMod val="20000"/>
                <a:lumOff val="80000"/>
              </a:schemeClr>
            </a:solidFill>
            <a:ln w="38100">
              <a:solidFill>
                <a:schemeClr val="bg1">
                  <a:lumMod val="85000"/>
                  <a:alpha val="59000"/>
                </a:schemeClr>
              </a:solidFill>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orbel"/>
                <a:ea typeface="+mn-ea"/>
                <a:cs typeface="+mn-cs"/>
              </a:endParaRPr>
            </a:p>
          </p:txBody>
        </p:sp>
        <p:pic>
          <p:nvPicPr>
            <p:cNvPr id="11" name="Picture 10" descr="GCFlogoCMYKbrochCover.eps">
              <a:extLst>
                <a:ext uri="{FF2B5EF4-FFF2-40B4-BE49-F238E27FC236}">
                  <a16:creationId xmlns:a16="http://schemas.microsoft.com/office/drawing/2014/main" id="{F84650E9-78BF-475B-ACBF-B54B8C365BD4}"/>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476812" y="2903528"/>
              <a:ext cx="700862" cy="482153"/>
            </a:xfrm>
            <a:prstGeom prst="rect">
              <a:avLst/>
            </a:prstGeom>
          </p:spPr>
        </p:pic>
      </p:grpSp>
      <p:sp>
        <p:nvSpPr>
          <p:cNvPr id="12" name="Rectangle 11">
            <a:extLst>
              <a:ext uri="{FF2B5EF4-FFF2-40B4-BE49-F238E27FC236}">
                <a16:creationId xmlns:a16="http://schemas.microsoft.com/office/drawing/2014/main" id="{B7ECC5A2-721F-428E-9C49-495FC1BC9EF9}"/>
              </a:ext>
            </a:extLst>
          </p:cNvPr>
          <p:cNvSpPr/>
          <p:nvPr/>
        </p:nvSpPr>
        <p:spPr>
          <a:xfrm>
            <a:off x="1267842" y="1952169"/>
            <a:ext cx="1587031" cy="994259"/>
          </a:xfrm>
          <a:prstGeom prst="rect">
            <a:avLst/>
          </a:prstGeom>
          <a:solidFill>
            <a:schemeClr val="accent4">
              <a:lumMod val="20000"/>
              <a:lumOff val="80000"/>
            </a:schemeClr>
          </a:solidFill>
          <a:ln w="38100">
            <a:solidFill>
              <a:schemeClr val="bg1">
                <a:lumMod val="85000"/>
                <a:alpha val="59000"/>
              </a:schemeClr>
            </a:solidFill>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dirty="0">
                <a:solidFill>
                  <a:prstClr val="black"/>
                </a:solidFill>
                <a:latin typeface="Calibri" panose="020F0502020204030204" pitchFamily="34" charset="0"/>
                <a:cs typeface="Calibri" panose="020F0502020204030204" pitchFamily="34" charset="0"/>
              </a:rPr>
              <a:t>Developed</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Country</a:t>
            </a:r>
          </a:p>
        </p:txBody>
      </p:sp>
      <p:sp>
        <p:nvSpPr>
          <p:cNvPr id="13" name="Rectangle 12">
            <a:extLst>
              <a:ext uri="{FF2B5EF4-FFF2-40B4-BE49-F238E27FC236}">
                <a16:creationId xmlns:a16="http://schemas.microsoft.com/office/drawing/2014/main" id="{5F1001FF-3F70-4D7F-8E6A-AB2B8552526D}"/>
              </a:ext>
            </a:extLst>
          </p:cNvPr>
          <p:cNvSpPr/>
          <p:nvPr/>
        </p:nvSpPr>
        <p:spPr>
          <a:xfrm>
            <a:off x="3926063" y="1952167"/>
            <a:ext cx="1587031" cy="994258"/>
          </a:xfrm>
          <a:prstGeom prst="rect">
            <a:avLst/>
          </a:prstGeom>
          <a:solidFill>
            <a:schemeClr val="tx2">
              <a:lumMod val="20000"/>
              <a:lumOff val="80000"/>
            </a:schemeClr>
          </a:solidFill>
          <a:ln w="127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Developing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dirty="0">
                <a:solidFill>
                  <a:prstClr val="black"/>
                </a:solidFill>
                <a:latin typeface="Calibri" panose="020F0502020204030204" pitchFamily="34" charset="0"/>
                <a:cs typeface="Calibri" panose="020F0502020204030204" pitchFamily="34" charset="0"/>
              </a:rPr>
              <a:t>Country</a:t>
            </a:r>
            <a:endParaRPr kumimoji="0" lang="en-US" sz="12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cxnSp>
        <p:nvCxnSpPr>
          <p:cNvPr id="3" name="Straight Connector 2">
            <a:extLst>
              <a:ext uri="{FF2B5EF4-FFF2-40B4-BE49-F238E27FC236}">
                <a16:creationId xmlns:a16="http://schemas.microsoft.com/office/drawing/2014/main" id="{8F47217C-2A42-4D81-BF36-5A7878D33147}"/>
              </a:ext>
            </a:extLst>
          </p:cNvPr>
          <p:cNvCxnSpPr>
            <a:cxnSpLocks/>
          </p:cNvCxnSpPr>
          <p:nvPr/>
        </p:nvCxnSpPr>
        <p:spPr>
          <a:xfrm>
            <a:off x="3327991" y="3051544"/>
            <a:ext cx="0" cy="2892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3D9DEC1-01FB-4C29-B5DA-53EE40A49CFB}"/>
              </a:ext>
            </a:extLst>
          </p:cNvPr>
          <p:cNvCxnSpPr>
            <a:cxnSpLocks/>
          </p:cNvCxnSpPr>
          <p:nvPr/>
        </p:nvCxnSpPr>
        <p:spPr>
          <a:xfrm>
            <a:off x="6106633" y="3051544"/>
            <a:ext cx="0" cy="2892056"/>
          </a:xfrm>
          <a:prstGeom prst="line">
            <a:avLst/>
          </a:prstGeom>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EC866478-C7CB-4CC6-B6FC-9E80C2A5AF8C}"/>
              </a:ext>
            </a:extLst>
          </p:cNvPr>
          <p:cNvSpPr/>
          <p:nvPr/>
        </p:nvSpPr>
        <p:spPr>
          <a:xfrm>
            <a:off x="1026835" y="3051545"/>
            <a:ext cx="2069044" cy="1212112"/>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Financial support of climate change projects</a:t>
            </a:r>
            <a:endParaRPr kumimoji="0" lang="ru-RU" sz="1200" b="1"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p:txBody>
      </p:sp>
      <p:sp>
        <p:nvSpPr>
          <p:cNvPr id="16" name="Rectangle 15">
            <a:extLst>
              <a:ext uri="{FF2B5EF4-FFF2-40B4-BE49-F238E27FC236}">
                <a16:creationId xmlns:a16="http://schemas.microsoft.com/office/drawing/2014/main" id="{AF875F73-D836-4A96-8049-5AC3D397F5E2}"/>
              </a:ext>
            </a:extLst>
          </p:cNvPr>
          <p:cNvSpPr/>
          <p:nvPr/>
        </p:nvSpPr>
        <p:spPr>
          <a:xfrm>
            <a:off x="3691708" y="3051545"/>
            <a:ext cx="2069044" cy="1212112"/>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Additional financial resources for sustainable development</a:t>
            </a:r>
            <a:endParaRPr kumimoji="0" lang="ru-RU" sz="1200" b="1"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p:txBody>
      </p:sp>
      <p:sp>
        <p:nvSpPr>
          <p:cNvPr id="17" name="Rectangle 16">
            <a:extLst>
              <a:ext uri="{FF2B5EF4-FFF2-40B4-BE49-F238E27FC236}">
                <a16:creationId xmlns:a16="http://schemas.microsoft.com/office/drawing/2014/main" id="{F51EA97D-ACDD-4E3E-9037-23D72170EB55}"/>
              </a:ext>
            </a:extLst>
          </p:cNvPr>
          <p:cNvSpPr/>
          <p:nvPr/>
        </p:nvSpPr>
        <p:spPr>
          <a:xfrm>
            <a:off x="6470349" y="3050900"/>
            <a:ext cx="2069044" cy="1212112"/>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Decreased risks and expenses for project financial infrastructure</a:t>
            </a:r>
            <a:endParaRPr kumimoji="0" lang="ru-RU" sz="1200" b="1"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p:txBody>
      </p:sp>
      <p:sp>
        <p:nvSpPr>
          <p:cNvPr id="18" name="Rectangle 17">
            <a:extLst>
              <a:ext uri="{FF2B5EF4-FFF2-40B4-BE49-F238E27FC236}">
                <a16:creationId xmlns:a16="http://schemas.microsoft.com/office/drawing/2014/main" id="{C5B7E8F5-2CB0-4FBB-8D53-FF65C9CC3B5C}"/>
              </a:ext>
            </a:extLst>
          </p:cNvPr>
          <p:cNvSpPr/>
          <p:nvPr/>
        </p:nvSpPr>
        <p:spPr>
          <a:xfrm>
            <a:off x="1026835" y="4429460"/>
            <a:ext cx="2069044" cy="1212112"/>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Optimal use of existing financial assets</a:t>
            </a:r>
            <a:endParaRPr kumimoji="0" lang="ru-RU" sz="1200" b="1"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p:txBody>
      </p:sp>
      <p:sp>
        <p:nvSpPr>
          <p:cNvPr id="19" name="Rectangle 18">
            <a:extLst>
              <a:ext uri="{FF2B5EF4-FFF2-40B4-BE49-F238E27FC236}">
                <a16:creationId xmlns:a16="http://schemas.microsoft.com/office/drawing/2014/main" id="{250D298E-2D2A-4C2A-AA26-03F45D2DB6C7}"/>
              </a:ext>
            </a:extLst>
          </p:cNvPr>
          <p:cNvSpPr/>
          <p:nvPr/>
        </p:nvSpPr>
        <p:spPr>
          <a:xfrm>
            <a:off x="3691708" y="4429460"/>
            <a:ext cx="2069044" cy="1212112"/>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Decreased levels of hard currency indebtedness</a:t>
            </a:r>
            <a:endParaRPr kumimoji="0" lang="ru-RU" sz="1200" b="1"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p:txBody>
      </p:sp>
      <p:sp>
        <p:nvSpPr>
          <p:cNvPr id="20" name="Rectangle 19">
            <a:extLst>
              <a:ext uri="{FF2B5EF4-FFF2-40B4-BE49-F238E27FC236}">
                <a16:creationId xmlns:a16="http://schemas.microsoft.com/office/drawing/2014/main" id="{9829B711-7DBF-4D9A-B5DB-C6B10E097DE9}"/>
              </a:ext>
            </a:extLst>
          </p:cNvPr>
          <p:cNvSpPr/>
          <p:nvPr/>
        </p:nvSpPr>
        <p:spPr>
          <a:xfrm>
            <a:off x="6470349" y="4429460"/>
            <a:ext cx="2069044" cy="1212112"/>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Alignment of developing country interests with GCF projects support </a:t>
            </a:r>
            <a:endParaRPr kumimoji="0" lang="ru-RU" sz="1200" b="1"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p:txBody>
      </p:sp>
      <p:sp>
        <p:nvSpPr>
          <p:cNvPr id="21" name="Title 7">
            <a:extLst>
              <a:ext uri="{FF2B5EF4-FFF2-40B4-BE49-F238E27FC236}">
                <a16:creationId xmlns:a16="http://schemas.microsoft.com/office/drawing/2014/main" id="{47BE29F1-D76B-48BF-947A-2E844AAD53E2}"/>
              </a:ext>
            </a:extLst>
          </p:cNvPr>
          <p:cNvSpPr txBox="1">
            <a:spLocks/>
          </p:cNvSpPr>
          <p:nvPr/>
        </p:nvSpPr>
        <p:spPr>
          <a:xfrm>
            <a:off x="1168400" y="523240"/>
            <a:ext cx="7524264" cy="31448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215" b="1" kern="1200" baseline="0">
                <a:solidFill>
                  <a:srgbClr val="FF0000"/>
                </a:solidFill>
                <a:latin typeface="+mj-lt"/>
                <a:ea typeface="+mj-ea"/>
                <a:cs typeface="+mj-cs"/>
              </a:defRPr>
            </a:lvl1pPr>
          </a:lstStyle>
          <a:p>
            <a:pPr algn="r">
              <a:defRPr/>
            </a:pPr>
            <a:r>
              <a:rPr lang="en-US" sz="2000" dirty="0">
                <a:solidFill>
                  <a:prstClr val="black"/>
                </a:solidFill>
                <a:latin typeface="Corbel" panose="020B0503020204020204" pitchFamily="34" charset="0"/>
              </a:rPr>
              <a:t>Debt For Climate</a:t>
            </a:r>
          </a:p>
        </p:txBody>
      </p:sp>
    </p:spTree>
    <p:extLst>
      <p:ext uri="{BB962C8B-B14F-4D97-AF65-F5344CB8AC3E}">
        <p14:creationId xmlns:p14="http://schemas.microsoft.com/office/powerpoint/2010/main" val="72099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1E24F4E3-6397-4455-8204-5F55C9B973C9}"/>
              </a:ext>
            </a:extLst>
          </p:cNvPr>
          <p:cNvSpPr/>
          <p:nvPr/>
        </p:nvSpPr>
        <p:spPr>
          <a:xfrm>
            <a:off x="314989" y="1548248"/>
            <a:ext cx="8604569" cy="5208152"/>
          </a:xfrm>
          <a:prstGeom prst="rect">
            <a:avLst/>
          </a:prstGeom>
          <a:solidFill>
            <a:schemeClr val="bg1"/>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w="0"/>
              <a:solidFill>
                <a:srgbClr val="000000"/>
              </a:solidFill>
              <a:effectLst>
                <a:outerShdw blurRad="38100" dist="19050" dir="2700000" algn="tl" rotWithShape="0">
                  <a:srgbClr val="000000">
                    <a:alpha val="40000"/>
                  </a:srgbClr>
                </a:outerShdw>
              </a:effectLst>
              <a:uLnTx/>
              <a:uFillTx/>
              <a:latin typeface="Arial"/>
              <a:ea typeface="+mn-ea"/>
              <a:cs typeface="+mn-cs"/>
            </a:endParaRPr>
          </a:p>
        </p:txBody>
      </p:sp>
      <p:sp>
        <p:nvSpPr>
          <p:cNvPr id="6" name="Rectangle 5">
            <a:extLst>
              <a:ext uri="{FF2B5EF4-FFF2-40B4-BE49-F238E27FC236}">
                <a16:creationId xmlns:a16="http://schemas.microsoft.com/office/drawing/2014/main" id="{934282BD-E47A-4F81-BBEE-C0F91684F0CC}"/>
              </a:ext>
            </a:extLst>
          </p:cNvPr>
          <p:cNvSpPr/>
          <p:nvPr/>
        </p:nvSpPr>
        <p:spPr>
          <a:xfrm>
            <a:off x="431006" y="1705444"/>
            <a:ext cx="8398005" cy="4927585"/>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t" anchorCtr="0" forceAA="0" compatLnSpc="1">
            <a:prstTxWarp prst="textNoShape">
              <a:avLst/>
            </a:prstTxWarp>
            <a:noAutofit/>
          </a:bodyPr>
          <a:lstStyle/>
          <a:p>
            <a:r>
              <a:rPr lang="en-US" b="1" dirty="0">
                <a:solidFill>
                  <a:schemeClr val="tx1"/>
                </a:solidFill>
                <a:latin typeface="Corbel" panose="020B0503020204020204" pitchFamily="34" charset="0"/>
              </a:rPr>
              <a:t>Advantages: </a:t>
            </a:r>
          </a:p>
          <a:p>
            <a:pPr marL="285750" indent="-285750">
              <a:buFont typeface="Arial" panose="020B0604020202020204" pitchFamily="34" charset="0"/>
              <a:buChar char="•"/>
            </a:pPr>
            <a:r>
              <a:rPr lang="en-US" dirty="0">
                <a:solidFill>
                  <a:schemeClr val="tx1"/>
                </a:solidFill>
                <a:latin typeface="Corbel" panose="020B0503020204020204" pitchFamily="34" charset="0"/>
              </a:rPr>
              <a:t>Additional financial inputs for projects funding</a:t>
            </a:r>
          </a:p>
          <a:p>
            <a:pPr marL="285750" indent="-285750">
              <a:buFont typeface="Arial" panose="020B0604020202020204" pitchFamily="34" charset="0"/>
              <a:buChar char="•"/>
            </a:pPr>
            <a:r>
              <a:rPr lang="en-US" dirty="0">
                <a:solidFill>
                  <a:schemeClr val="tx1"/>
                </a:solidFill>
                <a:latin typeface="Corbel" panose="020B0503020204020204" pitchFamily="34" charset="0"/>
              </a:rPr>
              <a:t>Relieve contributing countries from monetary funding constraints </a:t>
            </a:r>
          </a:p>
          <a:p>
            <a:pPr marL="285750" indent="-285750">
              <a:buFont typeface="Arial" panose="020B0604020202020204" pitchFamily="34" charset="0"/>
              <a:buChar char="•"/>
            </a:pPr>
            <a:r>
              <a:rPr lang="en-US" dirty="0">
                <a:solidFill>
                  <a:schemeClr val="tx1"/>
                </a:solidFill>
                <a:latin typeface="Corbel" panose="020B0503020204020204" pitchFamily="34" charset="0"/>
              </a:rPr>
              <a:t>Align recipient countries interest to facilitate GCF projects development</a:t>
            </a:r>
          </a:p>
          <a:p>
            <a:pPr marL="285750" indent="-285750">
              <a:buFont typeface="Arial" panose="020B0604020202020204" pitchFamily="34" charset="0"/>
              <a:buChar char="•"/>
            </a:pPr>
            <a:r>
              <a:rPr lang="en-US" dirty="0">
                <a:solidFill>
                  <a:schemeClr val="tx1"/>
                </a:solidFill>
                <a:latin typeface="Corbel" panose="020B0503020204020204" pitchFamily="34" charset="0"/>
              </a:rPr>
              <a:t>Address local currency funding issues</a:t>
            </a:r>
          </a:p>
          <a:p>
            <a:pPr marL="285750" indent="-285750">
              <a:buFont typeface="Arial" panose="020B0604020202020204" pitchFamily="34" charset="0"/>
              <a:buChar char="•"/>
            </a:pPr>
            <a:r>
              <a:rPr lang="en-US" dirty="0">
                <a:solidFill>
                  <a:schemeClr val="tx1"/>
                </a:solidFill>
                <a:latin typeface="Corbel" panose="020B0503020204020204" pitchFamily="34" charset="0"/>
              </a:rPr>
              <a:t>Bring more </a:t>
            </a:r>
            <a:r>
              <a:rPr lang="en-US" dirty="0" err="1">
                <a:solidFill>
                  <a:schemeClr val="tx1"/>
                </a:solidFill>
                <a:latin typeface="Corbel" panose="020B0503020204020204" pitchFamily="34" charset="0"/>
              </a:rPr>
              <a:t>concessionality</a:t>
            </a:r>
            <a:r>
              <a:rPr lang="en-US" dirty="0">
                <a:solidFill>
                  <a:schemeClr val="tx1"/>
                </a:solidFill>
                <a:latin typeface="Corbel" panose="020B0503020204020204" pitchFamily="34" charset="0"/>
              </a:rPr>
              <a:t> to the project funding mix</a:t>
            </a:r>
          </a:p>
          <a:p>
            <a:pPr marL="285750" indent="-285750">
              <a:buFont typeface="Arial" panose="020B0604020202020204" pitchFamily="34" charset="0"/>
              <a:buChar char="•"/>
            </a:pPr>
            <a:r>
              <a:rPr lang="en-US" dirty="0">
                <a:solidFill>
                  <a:schemeClr val="tx1"/>
                </a:solidFill>
                <a:latin typeface="Corbel" panose="020B0503020204020204" pitchFamily="34" charset="0"/>
              </a:rPr>
              <a:t>The process may be applied to private portions of sovereign debt, increasing the amount of funding</a:t>
            </a:r>
          </a:p>
          <a:p>
            <a:pPr marL="285750" indent="-285750">
              <a:buFont typeface="Arial" panose="020B0604020202020204" pitchFamily="34" charset="0"/>
              <a:buChar char="•"/>
            </a:pPr>
            <a:r>
              <a:rPr lang="en-US" dirty="0">
                <a:solidFill>
                  <a:schemeClr val="tx1"/>
                </a:solidFill>
                <a:latin typeface="Corbel" panose="020B0503020204020204" pitchFamily="34" charset="0"/>
              </a:rPr>
              <a:t>Facilitate financial development via additional support initiatives (e.g. climate projects guarantee platform)</a:t>
            </a:r>
          </a:p>
          <a:p>
            <a:endParaRPr lang="en-US" dirty="0">
              <a:solidFill>
                <a:schemeClr val="tx1"/>
              </a:solidFill>
              <a:latin typeface="Corbel" panose="020B0503020204020204" pitchFamily="34" charset="0"/>
            </a:endParaRPr>
          </a:p>
          <a:p>
            <a:pPr marL="285750" indent="-285750">
              <a:buFont typeface="Arial" panose="020B0604020202020204" pitchFamily="34" charset="0"/>
              <a:buChar char="›"/>
            </a:pPr>
            <a:endParaRPr lang="en-US" dirty="0">
              <a:solidFill>
                <a:schemeClr val="tx1"/>
              </a:solidFill>
              <a:latin typeface="Corbel" panose="020B0503020204020204" pitchFamily="34" charset="0"/>
            </a:endParaRPr>
          </a:p>
          <a:p>
            <a:pPr marL="285750" indent="-285750">
              <a:buFont typeface="Arial" panose="020B0604020202020204" pitchFamily="34" charset="0"/>
              <a:buChar char="›"/>
            </a:pPr>
            <a:endParaRPr lang="en-US" dirty="0">
              <a:solidFill>
                <a:schemeClr val="tx1"/>
              </a:solidFill>
              <a:latin typeface="Corbel" panose="020B0503020204020204" pitchFamily="34" charset="0"/>
            </a:endParaRPr>
          </a:p>
        </p:txBody>
      </p:sp>
      <p:sp>
        <p:nvSpPr>
          <p:cNvPr id="7" name="TextBox 6">
            <a:extLst>
              <a:ext uri="{FF2B5EF4-FFF2-40B4-BE49-F238E27FC236}">
                <a16:creationId xmlns:a16="http://schemas.microsoft.com/office/drawing/2014/main" id="{517B2B94-59FB-484A-99ED-3AE7B37FF3BF}"/>
              </a:ext>
            </a:extLst>
          </p:cNvPr>
          <p:cNvSpPr txBox="1"/>
          <p:nvPr/>
        </p:nvSpPr>
        <p:spPr>
          <a:xfrm>
            <a:off x="597198" y="1382445"/>
            <a:ext cx="2928321" cy="307777"/>
          </a:xfrm>
          <a:prstGeom prst="rect">
            <a:avLst/>
          </a:prstGeom>
          <a:solidFill>
            <a:schemeClr val="bg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206E7F"/>
                </a:solidFill>
                <a:effectLst/>
                <a:uLnTx/>
                <a:uFillTx/>
                <a:latin typeface="Corbel" panose="020B0503020204020204" pitchFamily="34" charset="0"/>
                <a:ea typeface="+mn-ea"/>
                <a:cs typeface="+mn-cs"/>
              </a:rPr>
              <a:t>OTHER KEY CONSIDERATIONS</a:t>
            </a:r>
          </a:p>
        </p:txBody>
      </p:sp>
      <p:sp>
        <p:nvSpPr>
          <p:cNvPr id="8" name="Title 7">
            <a:extLst>
              <a:ext uri="{FF2B5EF4-FFF2-40B4-BE49-F238E27FC236}">
                <a16:creationId xmlns:a16="http://schemas.microsoft.com/office/drawing/2014/main" id="{0618B54A-80A3-483D-B18E-698F783E14FA}"/>
              </a:ext>
            </a:extLst>
          </p:cNvPr>
          <p:cNvSpPr txBox="1">
            <a:spLocks/>
          </p:cNvSpPr>
          <p:nvPr/>
        </p:nvSpPr>
        <p:spPr>
          <a:xfrm>
            <a:off x="1168400" y="523240"/>
            <a:ext cx="7524264" cy="31448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215" b="1" kern="1200" baseline="0">
                <a:solidFill>
                  <a:srgbClr val="FF0000"/>
                </a:solidFill>
                <a:latin typeface="+mj-lt"/>
                <a:ea typeface="+mj-ea"/>
                <a:cs typeface="+mj-cs"/>
              </a:defRPr>
            </a:lvl1pPr>
          </a:lstStyle>
          <a:p>
            <a:pPr algn="r">
              <a:defRPr/>
            </a:pPr>
            <a:r>
              <a:rPr lang="en-US" sz="2000" dirty="0">
                <a:solidFill>
                  <a:prstClr val="black"/>
                </a:solidFill>
                <a:latin typeface="Corbel" panose="020B0503020204020204" pitchFamily="34" charset="0"/>
              </a:rPr>
              <a:t>Debt For Climate</a:t>
            </a:r>
          </a:p>
        </p:txBody>
      </p:sp>
    </p:spTree>
    <p:extLst>
      <p:ext uri="{BB962C8B-B14F-4D97-AF65-F5344CB8AC3E}">
        <p14:creationId xmlns:p14="http://schemas.microsoft.com/office/powerpoint/2010/main" val="297208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1E24F4E3-6397-4455-8204-5F55C9B973C9}"/>
              </a:ext>
            </a:extLst>
          </p:cNvPr>
          <p:cNvSpPr/>
          <p:nvPr/>
        </p:nvSpPr>
        <p:spPr>
          <a:xfrm>
            <a:off x="314989" y="1548248"/>
            <a:ext cx="8604569" cy="5208152"/>
          </a:xfrm>
          <a:prstGeom prst="rect">
            <a:avLst/>
          </a:prstGeom>
          <a:solidFill>
            <a:schemeClr val="bg1"/>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w="0"/>
              <a:solidFill>
                <a:srgbClr val="000000"/>
              </a:solidFill>
              <a:effectLst>
                <a:outerShdw blurRad="38100" dist="19050" dir="2700000" algn="tl" rotWithShape="0">
                  <a:srgbClr val="000000">
                    <a:alpha val="40000"/>
                  </a:srgbClr>
                </a:outerShdw>
              </a:effectLst>
              <a:uLnTx/>
              <a:uFillTx/>
              <a:latin typeface="Arial"/>
              <a:ea typeface="+mn-ea"/>
              <a:cs typeface="+mn-cs"/>
            </a:endParaRPr>
          </a:p>
        </p:txBody>
      </p:sp>
      <p:sp>
        <p:nvSpPr>
          <p:cNvPr id="6" name="Rectangle 5">
            <a:extLst>
              <a:ext uri="{FF2B5EF4-FFF2-40B4-BE49-F238E27FC236}">
                <a16:creationId xmlns:a16="http://schemas.microsoft.com/office/drawing/2014/main" id="{934282BD-E47A-4F81-BBEE-C0F91684F0CC}"/>
              </a:ext>
            </a:extLst>
          </p:cNvPr>
          <p:cNvSpPr/>
          <p:nvPr/>
        </p:nvSpPr>
        <p:spPr>
          <a:xfrm>
            <a:off x="431006" y="1705444"/>
            <a:ext cx="8398005" cy="4927585"/>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t" anchorCtr="0" forceAA="0" compatLnSpc="1">
            <a:prstTxWarp prst="textNoShape">
              <a:avLst/>
            </a:prstTxWarp>
            <a:noAutofit/>
          </a:bodyPr>
          <a:lstStyle/>
          <a:p>
            <a:pPr marL="285750" indent="-285750">
              <a:buFont typeface="Arial" panose="020B0604020202020204" pitchFamily="34" charset="0"/>
              <a:buChar char="•"/>
            </a:pPr>
            <a:r>
              <a:rPr lang="en-US" dirty="0">
                <a:solidFill>
                  <a:schemeClr val="tx1"/>
                </a:solidFill>
                <a:latin typeface="Corbel" panose="020B0503020204020204" pitchFamily="34" charset="0"/>
              </a:rPr>
              <a:t>Developing countries needs and required financial support to address climate vulnerabilities by far exceed available financial commitments of developed countries</a:t>
            </a:r>
            <a:endParaRPr lang="ru-RU" dirty="0">
              <a:solidFill>
                <a:schemeClr val="tx1"/>
              </a:solidFill>
              <a:latin typeface="Corbel" panose="020B0503020204020204" pitchFamily="34" charset="0"/>
            </a:endParaRPr>
          </a:p>
          <a:p>
            <a:endParaRPr lang="ru-RU" dirty="0">
              <a:solidFill>
                <a:schemeClr val="tx1"/>
              </a:solidFill>
              <a:latin typeface="Corbel" panose="020B0503020204020204" pitchFamily="34" charset="0"/>
            </a:endParaRPr>
          </a:p>
          <a:p>
            <a:pPr marL="285750" indent="-285750">
              <a:buFont typeface="Arial" panose="020B0604020202020204" pitchFamily="34" charset="0"/>
              <a:buChar char="•"/>
            </a:pPr>
            <a:r>
              <a:rPr lang="en-US" dirty="0">
                <a:solidFill>
                  <a:schemeClr val="tx1"/>
                </a:solidFill>
                <a:latin typeface="Corbel" panose="020B0503020204020204" pitchFamily="34" charset="0"/>
              </a:rPr>
              <a:t>Mitigation and adaptation finance could play better role in catalyzing additional funding and involving developing countries in real support of GCF climate projects</a:t>
            </a:r>
          </a:p>
          <a:p>
            <a:pPr marL="285750" indent="-285750">
              <a:buFont typeface="Arial" panose="020B0604020202020204" pitchFamily="34" charset="0"/>
              <a:buChar char="•"/>
            </a:pPr>
            <a:endParaRPr lang="en-US" dirty="0">
              <a:solidFill>
                <a:schemeClr val="tx1"/>
              </a:solidFill>
              <a:latin typeface="Corbel" panose="020B0503020204020204" pitchFamily="34" charset="0"/>
            </a:endParaRPr>
          </a:p>
          <a:p>
            <a:pPr marL="285750" indent="-285750">
              <a:buFont typeface="Arial" panose="020B0604020202020204" pitchFamily="34" charset="0"/>
              <a:buChar char="•"/>
            </a:pPr>
            <a:r>
              <a:rPr lang="en-US" dirty="0">
                <a:solidFill>
                  <a:schemeClr val="tx1"/>
                </a:solidFill>
                <a:latin typeface="Corbel" panose="020B0503020204020204" pitchFamily="34" charset="0"/>
              </a:rPr>
              <a:t>Economic consequences of COVID-19 pandemic create additional challenges to continue ambitious climate-related funding in traditional way</a:t>
            </a:r>
          </a:p>
          <a:p>
            <a:pPr marL="285750" indent="-285750">
              <a:buFont typeface="Arial" panose="020B0604020202020204" pitchFamily="34" charset="0"/>
              <a:buChar char="•"/>
            </a:pPr>
            <a:endParaRPr lang="en-US" b="1" dirty="0">
              <a:solidFill>
                <a:schemeClr val="tx1"/>
              </a:solidFill>
              <a:latin typeface="Corbel" panose="020B0503020204020204" pitchFamily="34" charset="0"/>
            </a:endParaRPr>
          </a:p>
          <a:p>
            <a:pPr algn="ctr"/>
            <a:r>
              <a:rPr lang="en-US" b="1" dirty="0">
                <a:solidFill>
                  <a:schemeClr val="tx1"/>
                </a:solidFill>
                <a:latin typeface="Corbel" panose="020B0503020204020204" pitchFamily="34" charset="0"/>
              </a:rPr>
              <a:t>Suggested 3-party funding mechanism could facilitate effective continuation of</a:t>
            </a:r>
          </a:p>
          <a:p>
            <a:pPr algn="ctr"/>
            <a:r>
              <a:rPr lang="en-US" b="1" dirty="0">
                <a:solidFill>
                  <a:schemeClr val="tx1"/>
                </a:solidFill>
                <a:latin typeface="Corbel" panose="020B0503020204020204" pitchFamily="34" charset="0"/>
              </a:rPr>
              <a:t> funding for climate projects and provide debt relief support for vulnerable countries  </a:t>
            </a:r>
          </a:p>
          <a:p>
            <a:endParaRPr lang="en-US" b="1" dirty="0">
              <a:solidFill>
                <a:schemeClr val="tx1"/>
              </a:solidFill>
              <a:latin typeface="Corbel" panose="020B0503020204020204" pitchFamily="34" charset="0"/>
            </a:endParaRPr>
          </a:p>
          <a:p>
            <a:endParaRPr lang="en-US" dirty="0">
              <a:solidFill>
                <a:schemeClr val="tx1"/>
              </a:solidFill>
              <a:latin typeface="Corbel" panose="020B0503020204020204" pitchFamily="34" charset="0"/>
            </a:endParaRPr>
          </a:p>
          <a:p>
            <a:pPr marL="285750" indent="-285750">
              <a:buFont typeface="Arial" panose="020B0604020202020204" pitchFamily="34" charset="0"/>
              <a:buChar char="›"/>
            </a:pPr>
            <a:endParaRPr lang="en-US" dirty="0">
              <a:solidFill>
                <a:schemeClr val="tx1"/>
              </a:solidFill>
              <a:latin typeface="Corbel" panose="020B0503020204020204" pitchFamily="34" charset="0"/>
            </a:endParaRPr>
          </a:p>
          <a:p>
            <a:pPr marL="285750" indent="-285750">
              <a:buFont typeface="Arial" panose="020B0604020202020204" pitchFamily="34" charset="0"/>
              <a:buChar char="›"/>
            </a:pPr>
            <a:endParaRPr lang="en-US" dirty="0">
              <a:solidFill>
                <a:schemeClr val="tx1"/>
              </a:solidFill>
              <a:latin typeface="Corbel" panose="020B0503020204020204" pitchFamily="34" charset="0"/>
            </a:endParaRPr>
          </a:p>
        </p:txBody>
      </p:sp>
      <p:sp>
        <p:nvSpPr>
          <p:cNvPr id="7" name="TextBox 6">
            <a:extLst>
              <a:ext uri="{FF2B5EF4-FFF2-40B4-BE49-F238E27FC236}">
                <a16:creationId xmlns:a16="http://schemas.microsoft.com/office/drawing/2014/main" id="{517B2B94-59FB-484A-99ED-3AE7B37FF3BF}"/>
              </a:ext>
            </a:extLst>
          </p:cNvPr>
          <p:cNvSpPr txBox="1"/>
          <p:nvPr/>
        </p:nvSpPr>
        <p:spPr>
          <a:xfrm>
            <a:off x="597198" y="1382445"/>
            <a:ext cx="2928321" cy="307777"/>
          </a:xfrm>
          <a:prstGeom prst="rect">
            <a:avLst/>
          </a:prstGeom>
          <a:solidFill>
            <a:schemeClr val="bg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206E7F"/>
                </a:solidFill>
                <a:effectLst/>
                <a:uLnTx/>
                <a:uFillTx/>
                <a:latin typeface="Corbel" panose="020B0503020204020204" pitchFamily="34" charset="0"/>
                <a:ea typeface="+mn-ea"/>
                <a:cs typeface="+mn-cs"/>
              </a:rPr>
              <a:t>DEBT FOR CLIMATE</a:t>
            </a:r>
          </a:p>
        </p:txBody>
      </p:sp>
      <p:sp>
        <p:nvSpPr>
          <p:cNvPr id="8" name="Title 7">
            <a:extLst>
              <a:ext uri="{FF2B5EF4-FFF2-40B4-BE49-F238E27FC236}">
                <a16:creationId xmlns:a16="http://schemas.microsoft.com/office/drawing/2014/main" id="{38CFFBE5-FFFA-40B9-BC37-DD8F445A9917}"/>
              </a:ext>
            </a:extLst>
          </p:cNvPr>
          <p:cNvSpPr txBox="1">
            <a:spLocks/>
          </p:cNvSpPr>
          <p:nvPr/>
        </p:nvSpPr>
        <p:spPr>
          <a:xfrm>
            <a:off x="1168400" y="523240"/>
            <a:ext cx="7524264" cy="31448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215" b="1" kern="1200" baseline="0">
                <a:solidFill>
                  <a:srgbClr val="FF0000"/>
                </a:solidFill>
                <a:latin typeface="+mj-lt"/>
                <a:ea typeface="+mj-ea"/>
                <a:cs typeface="+mj-cs"/>
              </a:defRPr>
            </a:lvl1pPr>
          </a:lstStyle>
          <a:p>
            <a:pPr algn="r">
              <a:defRPr/>
            </a:pPr>
            <a:r>
              <a:rPr lang="en-US" sz="2000" dirty="0">
                <a:solidFill>
                  <a:prstClr val="black"/>
                </a:solidFill>
                <a:latin typeface="Corbel" panose="020B0503020204020204" pitchFamily="34" charset="0"/>
              </a:rPr>
              <a:t>Debt For Climate</a:t>
            </a:r>
          </a:p>
        </p:txBody>
      </p:sp>
    </p:spTree>
    <p:extLst>
      <p:ext uri="{BB962C8B-B14F-4D97-AF65-F5344CB8AC3E}">
        <p14:creationId xmlns:p14="http://schemas.microsoft.com/office/powerpoint/2010/main" val="1382520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1E24F4E3-6397-4455-8204-5F55C9B973C9}"/>
              </a:ext>
            </a:extLst>
          </p:cNvPr>
          <p:cNvSpPr/>
          <p:nvPr/>
        </p:nvSpPr>
        <p:spPr>
          <a:xfrm>
            <a:off x="314989" y="1548248"/>
            <a:ext cx="8604569" cy="5208152"/>
          </a:xfrm>
          <a:prstGeom prst="rect">
            <a:avLst/>
          </a:prstGeom>
          <a:solidFill>
            <a:schemeClr val="bg1"/>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w="0"/>
              <a:solidFill>
                <a:srgbClr val="000000"/>
              </a:solidFill>
              <a:effectLst>
                <a:outerShdw blurRad="38100" dist="19050" dir="2700000" algn="tl" rotWithShape="0">
                  <a:srgbClr val="000000">
                    <a:alpha val="40000"/>
                  </a:srgbClr>
                </a:outerShdw>
              </a:effectLst>
              <a:uLnTx/>
              <a:uFillTx/>
              <a:latin typeface="Arial"/>
              <a:ea typeface="+mn-ea"/>
              <a:cs typeface="+mn-cs"/>
            </a:endParaRPr>
          </a:p>
        </p:txBody>
      </p:sp>
      <p:sp>
        <p:nvSpPr>
          <p:cNvPr id="6" name="Rectangle 5">
            <a:extLst>
              <a:ext uri="{FF2B5EF4-FFF2-40B4-BE49-F238E27FC236}">
                <a16:creationId xmlns:a16="http://schemas.microsoft.com/office/drawing/2014/main" id="{934282BD-E47A-4F81-BBEE-C0F91684F0CC}"/>
              </a:ext>
            </a:extLst>
          </p:cNvPr>
          <p:cNvSpPr/>
          <p:nvPr/>
        </p:nvSpPr>
        <p:spPr>
          <a:xfrm>
            <a:off x="431006" y="1705444"/>
            <a:ext cx="8398005" cy="4927585"/>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t" anchorCtr="0" forceAA="0" compatLnSpc="1">
            <a:prstTxWarp prst="textNoShape">
              <a:avLst/>
            </a:prstTxWarp>
            <a:no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Green Climate Fund </a:t>
            </a:r>
            <a:r>
              <a:rPr kumimoji="0" lang="ru-RU" sz="20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a:t>
            </a:r>
            <a:r>
              <a:rPr kumimoji="0" lang="en-US" sz="20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GCF</a:t>
            </a:r>
            <a:r>
              <a:rPr kumimoji="0" lang="ru-RU" sz="20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a:t>
            </a:r>
            <a:r>
              <a:rPr kumimoji="0" lang="en-US" sz="20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was established in 2010 as financing mechanism of United Framework Convention on Climate Change </a:t>
            </a:r>
            <a:r>
              <a:rPr kumimoji="0" lang="ru-RU" sz="20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a:t>
            </a:r>
            <a:r>
              <a:rPr kumimoji="0" lang="fr-FR" sz="20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UNFCCC</a:t>
            </a:r>
            <a:r>
              <a:rPr kumimoji="0" lang="en-US" sz="20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a:t>
            </a:r>
            <a:r>
              <a:rPr kumimoji="0" lang="ru-RU" sz="20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a:t>
            </a:r>
            <a:r>
              <a:rPr kumimoji="0" lang="en-US" sz="20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to finance climate mitigation and adaptation projects in developing countries </a:t>
            </a:r>
            <a:endParaRPr kumimoji="0" lang="ru-RU" sz="20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Through initial resource mobilization and 2019 replenishment, developed countries committed over 20 billion US dollars to support climate projects across the world </a:t>
            </a:r>
            <a:endParaRPr kumimoji="0" lang="ru-RU" sz="20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By </a:t>
            </a:r>
            <a:r>
              <a:rPr lang="en-US" sz="2000" dirty="0">
                <a:solidFill>
                  <a:prstClr val="black"/>
                </a:solidFill>
                <a:latin typeface="Corbel" panose="020B0503020204020204" pitchFamily="34" charset="0"/>
              </a:rPr>
              <a:t>the end of </a:t>
            </a:r>
            <a:r>
              <a:rPr kumimoji="0" lang="en-US" sz="20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2020 GCF approved 159 projects with total committed funding 7.3 </a:t>
            </a:r>
            <a:r>
              <a:rPr kumimoji="0" lang="en-US" sz="2000" b="0" i="0" u="none" strike="noStrike" kern="1200" cap="none" spc="0" normalizeH="0" baseline="0" noProof="0" dirty="0" err="1">
                <a:ln>
                  <a:noFill/>
                </a:ln>
                <a:solidFill>
                  <a:prstClr val="black"/>
                </a:solidFill>
                <a:effectLst/>
                <a:uLnTx/>
                <a:uFillTx/>
                <a:latin typeface="Corbel" panose="020B0503020204020204" pitchFamily="34" charset="0"/>
                <a:ea typeface="+mn-ea"/>
                <a:cs typeface="+mn-cs"/>
              </a:rPr>
              <a:t>bln</a:t>
            </a:r>
            <a:r>
              <a:rPr kumimoji="0" lang="en-US" sz="20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 US dollars</a:t>
            </a:r>
          </a:p>
          <a:p>
            <a:pPr marR="0" lvl="0" algn="l" defTabSz="457200" rtl="0" eaLnBrk="1" fontAlgn="auto" latinLnBrk="0" hangingPunct="1">
              <a:lnSpc>
                <a:spcPct val="100000"/>
              </a:lnSpc>
              <a:spcBef>
                <a:spcPts val="0"/>
              </a:spcBef>
              <a:spcAft>
                <a:spcPts val="0"/>
              </a:spcAft>
              <a:buClrTx/>
              <a:buSzTx/>
              <a:tabLst/>
              <a:defRPr/>
            </a:pPr>
            <a:endParaRPr kumimoji="0" lang="en-US" sz="2000" b="1"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a:p>
            <a:pPr marR="0" lvl="0" algn="l" defTabSz="457200" rtl="0" eaLnBrk="1" fontAlgn="auto" latinLnBrk="0" hangingPunct="1">
              <a:lnSpc>
                <a:spcPct val="100000"/>
              </a:lnSpc>
              <a:spcBef>
                <a:spcPts val="0"/>
              </a:spcBef>
              <a:spcAft>
                <a:spcPts val="0"/>
              </a:spcAft>
              <a:buClrTx/>
              <a:buSzTx/>
              <a:tabLst/>
              <a:defRPr/>
            </a:pPr>
            <a:endParaRPr kumimoji="0" lang="ru-RU" sz="20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a:p>
            <a:pPr marR="0" lvl="0" algn="l" defTabSz="457200" rtl="0" eaLnBrk="1" fontAlgn="auto" latinLnBrk="0" hangingPunct="1">
              <a:lnSpc>
                <a:spcPct val="100000"/>
              </a:lnSpc>
              <a:spcBef>
                <a:spcPts val="0"/>
              </a:spcBef>
              <a:spcAft>
                <a:spcPts val="0"/>
              </a:spcAft>
              <a:buClrTx/>
              <a:buSzTx/>
              <a:tabLst/>
              <a:defRPr/>
            </a:pPr>
            <a:endParaRPr lang="en-US" sz="2000" dirty="0">
              <a:solidFill>
                <a:prstClr val="black"/>
              </a:solidFill>
              <a:latin typeface="Corbel" panose="020B0503020204020204" pitchFamily="34" charset="0"/>
            </a:endParaRPr>
          </a:p>
          <a:p>
            <a:pPr marR="0" lvl="0" algn="l" defTabSz="457200" rtl="0" eaLnBrk="1" fontAlgn="auto" latinLnBrk="0" hangingPunct="1">
              <a:lnSpc>
                <a:spcPct val="100000"/>
              </a:lnSpc>
              <a:spcBef>
                <a:spcPts val="0"/>
              </a:spcBef>
              <a:spcAft>
                <a:spcPts val="0"/>
              </a:spcAft>
              <a:buClrTx/>
              <a:buSzTx/>
              <a:tabLst/>
              <a:defRPr/>
            </a:pPr>
            <a:endParaRPr kumimoji="0" lang="en-US"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p:txBody>
      </p:sp>
      <p:sp>
        <p:nvSpPr>
          <p:cNvPr id="7" name="TextBox 6">
            <a:extLst>
              <a:ext uri="{FF2B5EF4-FFF2-40B4-BE49-F238E27FC236}">
                <a16:creationId xmlns:a16="http://schemas.microsoft.com/office/drawing/2014/main" id="{517B2B94-59FB-484A-99ED-3AE7B37FF3BF}"/>
              </a:ext>
            </a:extLst>
          </p:cNvPr>
          <p:cNvSpPr txBox="1"/>
          <p:nvPr/>
        </p:nvSpPr>
        <p:spPr>
          <a:xfrm>
            <a:off x="597198" y="1382445"/>
            <a:ext cx="2928321" cy="307777"/>
          </a:xfrm>
          <a:prstGeom prst="rect">
            <a:avLst/>
          </a:prstGeom>
          <a:solidFill>
            <a:schemeClr val="bg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206E7F"/>
                </a:solidFill>
                <a:effectLst/>
                <a:uLnTx/>
                <a:uFillTx/>
                <a:latin typeface="Corbel" panose="020B0503020204020204" pitchFamily="34" charset="0"/>
                <a:ea typeface="+mn-ea"/>
                <a:cs typeface="+mn-cs"/>
              </a:rPr>
              <a:t>GCF OVERVIEW</a:t>
            </a:r>
          </a:p>
        </p:txBody>
      </p:sp>
      <p:sp>
        <p:nvSpPr>
          <p:cNvPr id="5" name="Title 7">
            <a:extLst>
              <a:ext uri="{FF2B5EF4-FFF2-40B4-BE49-F238E27FC236}">
                <a16:creationId xmlns:a16="http://schemas.microsoft.com/office/drawing/2014/main" id="{20A7CB21-592A-4988-AE10-6445616BA76D}"/>
              </a:ext>
            </a:extLst>
          </p:cNvPr>
          <p:cNvSpPr txBox="1">
            <a:spLocks/>
          </p:cNvSpPr>
          <p:nvPr/>
        </p:nvSpPr>
        <p:spPr>
          <a:xfrm>
            <a:off x="1168400" y="523240"/>
            <a:ext cx="7524264" cy="31448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215" b="1" kern="1200" baseline="0">
                <a:solidFill>
                  <a:srgbClr val="FF0000"/>
                </a:solidFill>
                <a:latin typeface="+mj-lt"/>
                <a:ea typeface="+mj-ea"/>
                <a:cs typeface="+mj-cs"/>
              </a:defRPr>
            </a:lvl1pPr>
          </a:lstStyle>
          <a:p>
            <a:pPr algn="r">
              <a:defRPr/>
            </a:pPr>
            <a:r>
              <a:rPr lang="en-US" sz="2000" dirty="0">
                <a:solidFill>
                  <a:prstClr val="black"/>
                </a:solidFill>
                <a:latin typeface="Corbel" panose="020B0503020204020204" pitchFamily="34" charset="0"/>
              </a:rPr>
              <a:t>Debt For Climate</a:t>
            </a:r>
          </a:p>
        </p:txBody>
      </p:sp>
    </p:spTree>
    <p:extLst>
      <p:ext uri="{BB962C8B-B14F-4D97-AF65-F5344CB8AC3E}">
        <p14:creationId xmlns:p14="http://schemas.microsoft.com/office/powerpoint/2010/main" val="578202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Rectangle 185">
            <a:extLst>
              <a:ext uri="{FF2B5EF4-FFF2-40B4-BE49-F238E27FC236}">
                <a16:creationId xmlns:a16="http://schemas.microsoft.com/office/drawing/2014/main" id="{84C9BAAF-36CC-4677-AE39-D05E6FF7478C}"/>
              </a:ext>
            </a:extLst>
          </p:cNvPr>
          <p:cNvSpPr/>
          <p:nvPr/>
        </p:nvSpPr>
        <p:spPr>
          <a:xfrm>
            <a:off x="346491" y="1555522"/>
            <a:ext cx="8604569" cy="4838700"/>
          </a:xfrm>
          <a:prstGeom prst="rect">
            <a:avLst/>
          </a:prstGeom>
          <a:solidFill>
            <a:schemeClr val="bg1"/>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defRPr/>
            </a:pPr>
            <a:endParaRPr lang="en-US" sz="1200" b="1" dirty="0">
              <a:solidFill>
                <a:srgbClr val="000000"/>
              </a:solidFill>
              <a:latin typeface="Arial"/>
            </a:endParaRPr>
          </a:p>
        </p:txBody>
      </p:sp>
      <p:sp>
        <p:nvSpPr>
          <p:cNvPr id="6" name="TextBox 5">
            <a:extLst>
              <a:ext uri="{FF2B5EF4-FFF2-40B4-BE49-F238E27FC236}">
                <a16:creationId xmlns:a16="http://schemas.microsoft.com/office/drawing/2014/main" id="{DE7FF0D5-6757-475E-9B0F-800E5B740B55}"/>
              </a:ext>
            </a:extLst>
          </p:cNvPr>
          <p:cNvSpPr txBox="1"/>
          <p:nvPr/>
        </p:nvSpPr>
        <p:spPr>
          <a:xfrm>
            <a:off x="597198" y="1416001"/>
            <a:ext cx="3331103" cy="307777"/>
          </a:xfrm>
          <a:prstGeom prst="rect">
            <a:avLst/>
          </a:prstGeom>
          <a:solidFill>
            <a:schemeClr val="bg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206E7F"/>
                </a:solidFill>
                <a:effectLst/>
                <a:uLnTx/>
                <a:uFillTx/>
                <a:latin typeface="Corbel" panose="020B0503020204020204" pitchFamily="34" charset="0"/>
                <a:ea typeface="+mn-ea"/>
                <a:cs typeface="+mn-cs"/>
              </a:rPr>
              <a:t>INDICATIVE PROCESS STRUCTURE (1)</a:t>
            </a:r>
          </a:p>
        </p:txBody>
      </p:sp>
      <p:grpSp>
        <p:nvGrpSpPr>
          <p:cNvPr id="5" name="Group 4">
            <a:extLst>
              <a:ext uri="{FF2B5EF4-FFF2-40B4-BE49-F238E27FC236}">
                <a16:creationId xmlns:a16="http://schemas.microsoft.com/office/drawing/2014/main" id="{F30E6956-5400-4157-831C-F4230381DDFB}"/>
              </a:ext>
            </a:extLst>
          </p:cNvPr>
          <p:cNvGrpSpPr/>
          <p:nvPr/>
        </p:nvGrpSpPr>
        <p:grpSpPr>
          <a:xfrm>
            <a:off x="1462530" y="2324306"/>
            <a:ext cx="1587031" cy="994261"/>
            <a:chOff x="1124138" y="2690787"/>
            <a:chExt cx="1587031" cy="994261"/>
          </a:xfrm>
        </p:grpSpPr>
        <p:sp>
          <p:nvSpPr>
            <p:cNvPr id="178" name="Rectangle 177">
              <a:extLst>
                <a:ext uri="{FF2B5EF4-FFF2-40B4-BE49-F238E27FC236}">
                  <a16:creationId xmlns:a16="http://schemas.microsoft.com/office/drawing/2014/main" id="{8C23ACDA-3606-464B-A842-B2FE23845D67}"/>
                </a:ext>
              </a:extLst>
            </p:cNvPr>
            <p:cNvSpPr/>
            <p:nvPr/>
          </p:nvSpPr>
          <p:spPr>
            <a:xfrm>
              <a:off x="1124138" y="2690787"/>
              <a:ext cx="1587031" cy="994261"/>
            </a:xfrm>
            <a:prstGeom prst="rect">
              <a:avLst/>
            </a:prstGeom>
            <a:solidFill>
              <a:schemeClr val="accent4">
                <a:lumMod val="20000"/>
                <a:lumOff val="80000"/>
              </a:schemeClr>
            </a:solidFill>
            <a:ln w="38100">
              <a:solidFill>
                <a:schemeClr val="bg1">
                  <a:lumMod val="85000"/>
                  <a:alpha val="59000"/>
                </a:schemeClr>
              </a:solidFill>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orbel"/>
                <a:ea typeface="+mn-ea"/>
                <a:cs typeface="+mn-cs"/>
              </a:endParaRPr>
            </a:p>
          </p:txBody>
        </p:sp>
        <p:pic>
          <p:nvPicPr>
            <p:cNvPr id="179" name="Picture 178" descr="GCFlogoCMYKbrochCover.eps">
              <a:extLst>
                <a:ext uri="{FF2B5EF4-FFF2-40B4-BE49-F238E27FC236}">
                  <a16:creationId xmlns:a16="http://schemas.microsoft.com/office/drawing/2014/main" id="{35D61005-74D2-48A8-A330-D7B686DD6574}"/>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476812" y="2903528"/>
              <a:ext cx="700862" cy="482153"/>
            </a:xfrm>
            <a:prstGeom prst="rect">
              <a:avLst/>
            </a:prstGeom>
          </p:spPr>
        </p:pic>
      </p:grpSp>
      <p:cxnSp>
        <p:nvCxnSpPr>
          <p:cNvPr id="58" name="Straight Arrow Connector 57">
            <a:extLst>
              <a:ext uri="{FF2B5EF4-FFF2-40B4-BE49-F238E27FC236}">
                <a16:creationId xmlns:a16="http://schemas.microsoft.com/office/drawing/2014/main" id="{90180126-442C-432A-BBEE-EEC1CFFF258C}"/>
              </a:ext>
            </a:extLst>
          </p:cNvPr>
          <p:cNvCxnSpPr>
            <a:cxnSpLocks/>
          </p:cNvCxnSpPr>
          <p:nvPr/>
        </p:nvCxnSpPr>
        <p:spPr>
          <a:xfrm flipH="1">
            <a:off x="4807714" y="3318567"/>
            <a:ext cx="2121388" cy="1447185"/>
          </a:xfrm>
          <a:prstGeom prst="straightConnector1">
            <a:avLst/>
          </a:prstGeom>
          <a:ln w="25400">
            <a:solidFill>
              <a:srgbClr val="E9E9E9"/>
            </a:solidFill>
            <a:tailEnd type="triangle"/>
          </a:ln>
          <a:effectLst/>
        </p:spPr>
        <p:style>
          <a:lnRef idx="3">
            <a:schemeClr val="dk1"/>
          </a:lnRef>
          <a:fillRef idx="0">
            <a:schemeClr val="dk1"/>
          </a:fillRef>
          <a:effectRef idx="2">
            <a:schemeClr val="dk1"/>
          </a:effectRef>
          <a:fontRef idx="minor">
            <a:schemeClr val="tx1"/>
          </a:fontRef>
        </p:style>
      </p:cxnSp>
      <p:sp>
        <p:nvSpPr>
          <p:cNvPr id="187" name="TextBox 186">
            <a:extLst>
              <a:ext uri="{FF2B5EF4-FFF2-40B4-BE49-F238E27FC236}">
                <a16:creationId xmlns:a16="http://schemas.microsoft.com/office/drawing/2014/main" id="{3B955ACD-4202-4210-92E0-7A9439D3D106}"/>
              </a:ext>
            </a:extLst>
          </p:cNvPr>
          <p:cNvSpPr txBox="1"/>
          <p:nvPr/>
        </p:nvSpPr>
        <p:spPr>
          <a:xfrm>
            <a:off x="5808930" y="3874172"/>
            <a:ext cx="1120172" cy="38472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lumMod val="50000"/>
                    <a:lumOff val="50000"/>
                  </a:prstClr>
                </a:solidFill>
                <a:effectLst/>
                <a:uLnTx/>
                <a:uFillTx/>
                <a:latin typeface="Arial"/>
                <a:ea typeface="+mn-ea"/>
                <a:cs typeface="+mn-cs"/>
              </a:rPr>
              <a:t>Sovereign Loan</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rPr>
              <a:t>$ XX M</a:t>
            </a:r>
          </a:p>
        </p:txBody>
      </p:sp>
      <p:sp>
        <p:nvSpPr>
          <p:cNvPr id="68" name="Rectangle 67">
            <a:extLst>
              <a:ext uri="{FF2B5EF4-FFF2-40B4-BE49-F238E27FC236}">
                <a16:creationId xmlns:a16="http://schemas.microsoft.com/office/drawing/2014/main" id="{2C9720EE-589A-483E-9CEF-847952FFB050}"/>
              </a:ext>
            </a:extLst>
          </p:cNvPr>
          <p:cNvSpPr/>
          <p:nvPr/>
        </p:nvSpPr>
        <p:spPr>
          <a:xfrm>
            <a:off x="3886913" y="4792522"/>
            <a:ext cx="1225619" cy="717802"/>
          </a:xfrm>
          <a:prstGeom prst="rect">
            <a:avLst/>
          </a:prstGeom>
          <a:solidFill>
            <a:schemeClr val="tx2">
              <a:lumMod val="20000"/>
              <a:lumOff val="80000"/>
            </a:schemeClr>
          </a:solidFill>
          <a:ln w="127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Developing</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alibri" panose="020F0502020204030204" pitchFamily="34" charset="0"/>
                <a:cs typeface="Calibri" panose="020F0502020204030204" pitchFamily="34" charset="0"/>
              </a:rPr>
              <a:t>Country</a:t>
            </a:r>
            <a:endParaRPr kumimoji="0" lang="en-US" sz="12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endParaRPr>
          </a:p>
        </p:txBody>
      </p:sp>
      <p:sp>
        <p:nvSpPr>
          <p:cNvPr id="20" name="TextBox 19">
            <a:extLst>
              <a:ext uri="{FF2B5EF4-FFF2-40B4-BE49-F238E27FC236}">
                <a16:creationId xmlns:a16="http://schemas.microsoft.com/office/drawing/2014/main" id="{E7141FA6-FE9F-44E5-BB35-E6919F389D4F}"/>
              </a:ext>
            </a:extLst>
          </p:cNvPr>
          <p:cNvSpPr txBox="1"/>
          <p:nvPr/>
        </p:nvSpPr>
        <p:spPr>
          <a:xfrm>
            <a:off x="4092260" y="4499604"/>
            <a:ext cx="814926" cy="26614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rPr>
              <a:t>Borrower</a:t>
            </a:r>
          </a:p>
        </p:txBody>
      </p:sp>
      <p:sp>
        <p:nvSpPr>
          <p:cNvPr id="29" name="Rectangle 28">
            <a:extLst>
              <a:ext uri="{FF2B5EF4-FFF2-40B4-BE49-F238E27FC236}">
                <a16:creationId xmlns:a16="http://schemas.microsoft.com/office/drawing/2014/main" id="{178737FF-E5A7-4836-BA88-419AE28D9135}"/>
              </a:ext>
            </a:extLst>
          </p:cNvPr>
          <p:cNvSpPr/>
          <p:nvPr/>
        </p:nvSpPr>
        <p:spPr>
          <a:xfrm>
            <a:off x="6322341" y="2324305"/>
            <a:ext cx="1587031" cy="994259"/>
          </a:xfrm>
          <a:prstGeom prst="rect">
            <a:avLst/>
          </a:prstGeom>
          <a:solidFill>
            <a:schemeClr val="accent4">
              <a:lumMod val="20000"/>
              <a:lumOff val="80000"/>
            </a:schemeClr>
          </a:solidFill>
          <a:ln w="38100">
            <a:solidFill>
              <a:schemeClr val="bg1">
                <a:lumMod val="85000"/>
                <a:alpha val="59000"/>
              </a:schemeClr>
            </a:solidFill>
          </a:ln>
          <a:effectLst/>
        </p:spPr>
        <p:txBody>
          <a:bodyPr rtlCol="0" anchor="ctr"/>
          <a:lstStyle/>
          <a:p>
            <a:pPr lvl="0" algn="ctr">
              <a:defRPr/>
            </a:pPr>
            <a:r>
              <a:rPr lang="en-US" sz="1200" b="1" dirty="0">
                <a:latin typeface="Calibri" panose="020F0502020204030204" pitchFamily="34" charset="0"/>
                <a:cs typeface="Calibri" panose="020F0502020204030204" pitchFamily="34" charset="0"/>
              </a:rPr>
              <a:t>Developed </a:t>
            </a:r>
          </a:p>
          <a:p>
            <a:pPr lvl="0" algn="ctr">
              <a:defRPr/>
            </a:pPr>
            <a:r>
              <a:rPr lang="en-US" sz="1200" b="1" dirty="0">
                <a:latin typeface="Calibri" panose="020F0502020204030204" pitchFamily="34" charset="0"/>
                <a:cs typeface="Calibri" panose="020F0502020204030204" pitchFamily="34" charset="0"/>
              </a:rPr>
              <a:t>Country</a:t>
            </a:r>
          </a:p>
        </p:txBody>
      </p:sp>
      <p:sp>
        <p:nvSpPr>
          <p:cNvPr id="19" name="TextBox 18">
            <a:extLst>
              <a:ext uri="{FF2B5EF4-FFF2-40B4-BE49-F238E27FC236}">
                <a16:creationId xmlns:a16="http://schemas.microsoft.com/office/drawing/2014/main" id="{64922E73-7680-4CCB-A239-2DA72562D0B3}"/>
              </a:ext>
            </a:extLst>
          </p:cNvPr>
          <p:cNvSpPr txBox="1"/>
          <p:nvPr/>
        </p:nvSpPr>
        <p:spPr>
          <a:xfrm>
            <a:off x="6866544" y="3305605"/>
            <a:ext cx="814926"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rPr>
              <a:t>Creditor</a:t>
            </a:r>
          </a:p>
        </p:txBody>
      </p:sp>
      <p:sp>
        <p:nvSpPr>
          <p:cNvPr id="3" name="Title 2">
            <a:extLst>
              <a:ext uri="{FF2B5EF4-FFF2-40B4-BE49-F238E27FC236}">
                <a16:creationId xmlns:a16="http://schemas.microsoft.com/office/drawing/2014/main" id="{5ADB9D94-3402-42FB-AF7C-BC81C4663CAE}"/>
              </a:ext>
            </a:extLst>
          </p:cNvPr>
          <p:cNvSpPr>
            <a:spLocks noGrp="1"/>
          </p:cNvSpPr>
          <p:nvPr>
            <p:ph type="title"/>
          </p:nvPr>
        </p:nvSpPr>
        <p:spPr/>
        <p:txBody>
          <a:bodyPr>
            <a:normAutofit fontScale="90000"/>
          </a:bodyPr>
          <a:lstStyle/>
          <a:p>
            <a:endParaRPr lang="en-US"/>
          </a:p>
        </p:txBody>
      </p:sp>
      <p:sp>
        <p:nvSpPr>
          <p:cNvPr id="16" name="Title 7">
            <a:extLst>
              <a:ext uri="{FF2B5EF4-FFF2-40B4-BE49-F238E27FC236}">
                <a16:creationId xmlns:a16="http://schemas.microsoft.com/office/drawing/2014/main" id="{73822D70-C270-472D-AE86-8AF9367EA93A}"/>
              </a:ext>
            </a:extLst>
          </p:cNvPr>
          <p:cNvSpPr txBox="1">
            <a:spLocks/>
          </p:cNvSpPr>
          <p:nvPr/>
        </p:nvSpPr>
        <p:spPr>
          <a:xfrm>
            <a:off x="1168400" y="523240"/>
            <a:ext cx="7524264" cy="31448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215" b="1" kern="1200" baseline="0">
                <a:solidFill>
                  <a:srgbClr val="FF0000"/>
                </a:solidFill>
                <a:latin typeface="+mj-lt"/>
                <a:ea typeface="+mj-ea"/>
                <a:cs typeface="+mj-cs"/>
              </a:defRPr>
            </a:lvl1pPr>
          </a:lstStyle>
          <a:p>
            <a:pPr algn="r">
              <a:defRPr/>
            </a:pPr>
            <a:r>
              <a:rPr lang="en-US" sz="2000" dirty="0">
                <a:solidFill>
                  <a:prstClr val="black"/>
                </a:solidFill>
                <a:latin typeface="Corbel" panose="020B0503020204020204" pitchFamily="34" charset="0"/>
              </a:rPr>
              <a:t>Debt For Climate</a:t>
            </a:r>
          </a:p>
        </p:txBody>
      </p:sp>
    </p:spTree>
    <p:extLst>
      <p:ext uri="{BB962C8B-B14F-4D97-AF65-F5344CB8AC3E}">
        <p14:creationId xmlns:p14="http://schemas.microsoft.com/office/powerpoint/2010/main" val="1046525058"/>
      </p:ext>
    </p:extLst>
  </p:cSld>
  <p:clrMapOvr>
    <a:masterClrMapping/>
  </p:clrMapOvr>
  <mc:AlternateContent xmlns:mc="http://schemas.openxmlformats.org/markup-compatibility/2006" xmlns:p14="http://schemas.microsoft.com/office/powerpoint/2010/main">
    <mc:Choice Requires="p14">
      <p:transition spd="slow" p14:dur="59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Rectangle 185">
            <a:extLst>
              <a:ext uri="{FF2B5EF4-FFF2-40B4-BE49-F238E27FC236}">
                <a16:creationId xmlns:a16="http://schemas.microsoft.com/office/drawing/2014/main" id="{84C9BAAF-36CC-4677-AE39-D05E6FF7478C}"/>
              </a:ext>
            </a:extLst>
          </p:cNvPr>
          <p:cNvSpPr/>
          <p:nvPr/>
        </p:nvSpPr>
        <p:spPr>
          <a:xfrm>
            <a:off x="346491" y="1555522"/>
            <a:ext cx="8604569" cy="4838700"/>
          </a:xfrm>
          <a:prstGeom prst="rect">
            <a:avLst/>
          </a:prstGeom>
          <a:solidFill>
            <a:schemeClr val="bg1"/>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defRPr/>
            </a:pPr>
            <a:endParaRPr lang="en-US" sz="1200" b="1" dirty="0">
              <a:solidFill>
                <a:srgbClr val="000000"/>
              </a:solidFill>
              <a:latin typeface="Arial"/>
            </a:endParaRPr>
          </a:p>
        </p:txBody>
      </p:sp>
      <p:grpSp>
        <p:nvGrpSpPr>
          <p:cNvPr id="5" name="Group 4">
            <a:extLst>
              <a:ext uri="{FF2B5EF4-FFF2-40B4-BE49-F238E27FC236}">
                <a16:creationId xmlns:a16="http://schemas.microsoft.com/office/drawing/2014/main" id="{F30E6956-5400-4157-831C-F4230381DDFB}"/>
              </a:ext>
            </a:extLst>
          </p:cNvPr>
          <p:cNvGrpSpPr/>
          <p:nvPr/>
        </p:nvGrpSpPr>
        <p:grpSpPr>
          <a:xfrm>
            <a:off x="1462530" y="2324306"/>
            <a:ext cx="1587031" cy="994261"/>
            <a:chOff x="1124138" y="2690787"/>
            <a:chExt cx="1587031" cy="994261"/>
          </a:xfrm>
        </p:grpSpPr>
        <p:sp>
          <p:nvSpPr>
            <p:cNvPr id="178" name="Rectangle 177">
              <a:extLst>
                <a:ext uri="{FF2B5EF4-FFF2-40B4-BE49-F238E27FC236}">
                  <a16:creationId xmlns:a16="http://schemas.microsoft.com/office/drawing/2014/main" id="{8C23ACDA-3606-464B-A842-B2FE23845D67}"/>
                </a:ext>
              </a:extLst>
            </p:cNvPr>
            <p:cNvSpPr/>
            <p:nvPr/>
          </p:nvSpPr>
          <p:spPr>
            <a:xfrm>
              <a:off x="1124138" y="2690787"/>
              <a:ext cx="1587031" cy="994261"/>
            </a:xfrm>
            <a:prstGeom prst="rect">
              <a:avLst/>
            </a:prstGeom>
            <a:solidFill>
              <a:schemeClr val="accent4">
                <a:lumMod val="20000"/>
                <a:lumOff val="80000"/>
              </a:schemeClr>
            </a:solidFill>
            <a:ln w="38100">
              <a:solidFill>
                <a:schemeClr val="bg1">
                  <a:lumMod val="85000"/>
                  <a:alpha val="59000"/>
                </a:schemeClr>
              </a:solidFill>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orbel"/>
                <a:ea typeface="+mn-ea"/>
                <a:cs typeface="+mn-cs"/>
              </a:endParaRPr>
            </a:p>
          </p:txBody>
        </p:sp>
        <p:pic>
          <p:nvPicPr>
            <p:cNvPr id="179" name="Picture 178" descr="GCFlogoCMYKbrochCover.eps">
              <a:extLst>
                <a:ext uri="{FF2B5EF4-FFF2-40B4-BE49-F238E27FC236}">
                  <a16:creationId xmlns:a16="http://schemas.microsoft.com/office/drawing/2014/main" id="{35D61005-74D2-48A8-A330-D7B686DD6574}"/>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476812" y="2903528"/>
              <a:ext cx="700862" cy="482153"/>
            </a:xfrm>
            <a:prstGeom prst="rect">
              <a:avLst/>
            </a:prstGeom>
          </p:spPr>
        </p:pic>
      </p:grpSp>
      <p:cxnSp>
        <p:nvCxnSpPr>
          <p:cNvPr id="58" name="Straight Arrow Connector 57">
            <a:extLst>
              <a:ext uri="{FF2B5EF4-FFF2-40B4-BE49-F238E27FC236}">
                <a16:creationId xmlns:a16="http://schemas.microsoft.com/office/drawing/2014/main" id="{90180126-442C-432A-BBEE-EEC1CFFF258C}"/>
              </a:ext>
            </a:extLst>
          </p:cNvPr>
          <p:cNvCxnSpPr>
            <a:cxnSpLocks/>
          </p:cNvCxnSpPr>
          <p:nvPr/>
        </p:nvCxnSpPr>
        <p:spPr>
          <a:xfrm flipH="1">
            <a:off x="4807714" y="3318567"/>
            <a:ext cx="2121388" cy="1447185"/>
          </a:xfrm>
          <a:prstGeom prst="straightConnector1">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87" name="TextBox 186">
            <a:extLst>
              <a:ext uri="{FF2B5EF4-FFF2-40B4-BE49-F238E27FC236}">
                <a16:creationId xmlns:a16="http://schemas.microsoft.com/office/drawing/2014/main" id="{3B955ACD-4202-4210-92E0-7A9439D3D106}"/>
              </a:ext>
            </a:extLst>
          </p:cNvPr>
          <p:cNvSpPr txBox="1"/>
          <p:nvPr/>
        </p:nvSpPr>
        <p:spPr>
          <a:xfrm>
            <a:off x="5808930" y="3874172"/>
            <a:ext cx="1120172" cy="38472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lumMod val="50000"/>
                    <a:lumOff val="50000"/>
                  </a:prstClr>
                </a:solidFill>
                <a:effectLst/>
                <a:uLnTx/>
                <a:uFillTx/>
                <a:latin typeface="Arial"/>
                <a:ea typeface="+mn-ea"/>
                <a:cs typeface="+mn-cs"/>
              </a:rPr>
              <a:t>Sovereign Loan</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rPr>
              <a:t>$ XX M</a:t>
            </a:r>
          </a:p>
        </p:txBody>
      </p:sp>
      <p:sp>
        <p:nvSpPr>
          <p:cNvPr id="68" name="Rectangle 67">
            <a:extLst>
              <a:ext uri="{FF2B5EF4-FFF2-40B4-BE49-F238E27FC236}">
                <a16:creationId xmlns:a16="http://schemas.microsoft.com/office/drawing/2014/main" id="{2C9720EE-589A-483E-9CEF-847952FFB050}"/>
              </a:ext>
            </a:extLst>
          </p:cNvPr>
          <p:cNvSpPr/>
          <p:nvPr/>
        </p:nvSpPr>
        <p:spPr>
          <a:xfrm>
            <a:off x="3886913" y="4792522"/>
            <a:ext cx="1225619" cy="717802"/>
          </a:xfrm>
          <a:prstGeom prst="rect">
            <a:avLst/>
          </a:prstGeom>
          <a:solidFill>
            <a:schemeClr val="tx2">
              <a:lumMod val="20000"/>
              <a:lumOff val="80000"/>
            </a:schemeClr>
          </a:solidFill>
          <a:ln w="127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Developing</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alibri" panose="020F0502020204030204" pitchFamily="34" charset="0"/>
                <a:cs typeface="Calibri" panose="020F0502020204030204" pitchFamily="34" charset="0"/>
              </a:rPr>
              <a:t>Country</a:t>
            </a:r>
            <a:endParaRPr kumimoji="0" lang="en-US" sz="12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endParaRPr>
          </a:p>
        </p:txBody>
      </p:sp>
      <p:cxnSp>
        <p:nvCxnSpPr>
          <p:cNvPr id="60" name="Straight Arrow Connector 59">
            <a:extLst>
              <a:ext uri="{FF2B5EF4-FFF2-40B4-BE49-F238E27FC236}">
                <a16:creationId xmlns:a16="http://schemas.microsoft.com/office/drawing/2014/main" id="{12D8E119-57DE-47AC-9241-B7623D63DD2E}"/>
              </a:ext>
            </a:extLst>
          </p:cNvPr>
          <p:cNvCxnSpPr>
            <a:cxnSpLocks/>
          </p:cNvCxnSpPr>
          <p:nvPr/>
        </p:nvCxnSpPr>
        <p:spPr>
          <a:xfrm flipH="1">
            <a:off x="3221857" y="2765532"/>
            <a:ext cx="2872584" cy="1"/>
          </a:xfrm>
          <a:prstGeom prst="straightConnector1">
            <a:avLst/>
          </a:prstGeom>
          <a:ln w="25400">
            <a:solidFill>
              <a:srgbClr val="E9E9E9"/>
            </a:solidFill>
            <a:tailEnd type="triangle"/>
          </a:ln>
          <a:effectLst/>
        </p:spPr>
        <p:style>
          <a:lnRef idx="3">
            <a:schemeClr val="dk1"/>
          </a:lnRef>
          <a:fillRef idx="0">
            <a:schemeClr val="dk1"/>
          </a:fillRef>
          <a:effectRef idx="2">
            <a:schemeClr val="dk1"/>
          </a:effectRef>
          <a:fontRef idx="minor">
            <a:schemeClr val="tx1"/>
          </a:fontRef>
        </p:style>
      </p:cxnSp>
      <p:sp>
        <p:nvSpPr>
          <p:cNvPr id="62" name="TextBox 61">
            <a:extLst>
              <a:ext uri="{FF2B5EF4-FFF2-40B4-BE49-F238E27FC236}">
                <a16:creationId xmlns:a16="http://schemas.microsoft.com/office/drawing/2014/main" id="{5BE9C5DB-29AE-4129-8858-02FDD1DAB242}"/>
              </a:ext>
            </a:extLst>
          </p:cNvPr>
          <p:cNvSpPr txBox="1"/>
          <p:nvPr/>
        </p:nvSpPr>
        <p:spPr>
          <a:xfrm>
            <a:off x="4043926" y="2602984"/>
            <a:ext cx="1120172" cy="38472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lumMod val="50000"/>
                    <a:lumOff val="50000"/>
                  </a:prstClr>
                </a:solidFill>
                <a:effectLst/>
                <a:uLnTx/>
                <a:uFillTx/>
                <a:latin typeface="Arial"/>
                <a:ea typeface="+mn-ea"/>
                <a:cs typeface="+mn-cs"/>
              </a:rPr>
              <a:t>Contribution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rPr>
              <a:t> $ XX M</a:t>
            </a:r>
          </a:p>
        </p:txBody>
      </p:sp>
      <p:sp>
        <p:nvSpPr>
          <p:cNvPr id="20" name="TextBox 19">
            <a:extLst>
              <a:ext uri="{FF2B5EF4-FFF2-40B4-BE49-F238E27FC236}">
                <a16:creationId xmlns:a16="http://schemas.microsoft.com/office/drawing/2014/main" id="{E7141FA6-FE9F-44E5-BB35-E6919F389D4F}"/>
              </a:ext>
            </a:extLst>
          </p:cNvPr>
          <p:cNvSpPr txBox="1"/>
          <p:nvPr/>
        </p:nvSpPr>
        <p:spPr>
          <a:xfrm>
            <a:off x="4092260" y="4499604"/>
            <a:ext cx="814926" cy="26614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rPr>
              <a:t>Borrower</a:t>
            </a:r>
          </a:p>
        </p:txBody>
      </p:sp>
      <p:grpSp>
        <p:nvGrpSpPr>
          <p:cNvPr id="4" name="Group 3">
            <a:extLst>
              <a:ext uri="{FF2B5EF4-FFF2-40B4-BE49-F238E27FC236}">
                <a16:creationId xmlns:a16="http://schemas.microsoft.com/office/drawing/2014/main" id="{33D62B09-054C-45B5-8C42-9CB6C47E7491}"/>
              </a:ext>
            </a:extLst>
          </p:cNvPr>
          <p:cNvGrpSpPr/>
          <p:nvPr/>
        </p:nvGrpSpPr>
        <p:grpSpPr>
          <a:xfrm>
            <a:off x="3773143" y="3014595"/>
            <a:ext cx="1597714" cy="1402594"/>
            <a:chOff x="914351" y="3562811"/>
            <a:chExt cx="1597714" cy="1402594"/>
          </a:xfrm>
        </p:grpSpPr>
        <p:sp>
          <p:nvSpPr>
            <p:cNvPr id="2" name="Arrow: Left-Right-Up 1">
              <a:extLst>
                <a:ext uri="{FF2B5EF4-FFF2-40B4-BE49-F238E27FC236}">
                  <a16:creationId xmlns:a16="http://schemas.microsoft.com/office/drawing/2014/main" id="{C4A285CD-4130-4721-BF00-6CA6D48534AC}"/>
                </a:ext>
              </a:extLst>
            </p:cNvPr>
            <p:cNvSpPr/>
            <p:nvPr/>
          </p:nvSpPr>
          <p:spPr>
            <a:xfrm rot="10800000">
              <a:off x="914351" y="3562811"/>
              <a:ext cx="1587031" cy="1402594"/>
            </a:xfrm>
            <a:prstGeom prst="leftRightUpArrow">
              <a:avLst/>
            </a:prstGeom>
            <a:solidFill>
              <a:schemeClr val="bg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B3647F2C-E7AD-4819-B45E-7CC4483A9D06}"/>
                </a:ext>
              </a:extLst>
            </p:cNvPr>
            <p:cNvSpPr txBox="1"/>
            <p:nvPr/>
          </p:nvSpPr>
          <p:spPr>
            <a:xfrm>
              <a:off x="925033" y="3689082"/>
              <a:ext cx="1587032" cy="43088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rPr>
                <a:t>3-party Assignment Agreement </a:t>
              </a:r>
            </a:p>
          </p:txBody>
        </p:sp>
      </p:grpSp>
      <p:sp>
        <p:nvSpPr>
          <p:cNvPr id="29" name="Rectangle 28">
            <a:extLst>
              <a:ext uri="{FF2B5EF4-FFF2-40B4-BE49-F238E27FC236}">
                <a16:creationId xmlns:a16="http://schemas.microsoft.com/office/drawing/2014/main" id="{178737FF-E5A7-4836-BA88-419AE28D9135}"/>
              </a:ext>
            </a:extLst>
          </p:cNvPr>
          <p:cNvSpPr/>
          <p:nvPr/>
        </p:nvSpPr>
        <p:spPr>
          <a:xfrm>
            <a:off x="6322341" y="2324305"/>
            <a:ext cx="1587031" cy="994259"/>
          </a:xfrm>
          <a:prstGeom prst="rect">
            <a:avLst/>
          </a:prstGeom>
          <a:solidFill>
            <a:schemeClr val="accent4">
              <a:lumMod val="20000"/>
              <a:lumOff val="80000"/>
            </a:schemeClr>
          </a:solidFill>
          <a:ln w="38100">
            <a:solidFill>
              <a:schemeClr val="bg1">
                <a:lumMod val="85000"/>
                <a:alpha val="59000"/>
              </a:schemeClr>
            </a:solidFill>
          </a:ln>
          <a:effectLst/>
        </p:spPr>
        <p:txBody>
          <a:bodyPr rtlCol="0" anchor="ctr"/>
          <a:lstStyle/>
          <a:p>
            <a:pPr lvl="0" algn="ctr">
              <a:defRPr/>
            </a:pPr>
            <a:r>
              <a:rPr lang="en-US" sz="1200" b="1" dirty="0">
                <a:latin typeface="Calibri" panose="020F0502020204030204" pitchFamily="34" charset="0"/>
                <a:cs typeface="Calibri" panose="020F0502020204030204" pitchFamily="34" charset="0"/>
              </a:rPr>
              <a:t>Developed </a:t>
            </a:r>
          </a:p>
          <a:p>
            <a:pPr lvl="0" algn="ctr">
              <a:defRPr/>
            </a:pPr>
            <a:r>
              <a:rPr lang="en-US" sz="1200" b="1" dirty="0">
                <a:latin typeface="Calibri" panose="020F0502020204030204" pitchFamily="34" charset="0"/>
                <a:cs typeface="Calibri" panose="020F0502020204030204" pitchFamily="34" charset="0"/>
              </a:rPr>
              <a:t>Country</a:t>
            </a:r>
          </a:p>
        </p:txBody>
      </p:sp>
      <p:sp>
        <p:nvSpPr>
          <p:cNvPr id="19" name="TextBox 18">
            <a:extLst>
              <a:ext uri="{FF2B5EF4-FFF2-40B4-BE49-F238E27FC236}">
                <a16:creationId xmlns:a16="http://schemas.microsoft.com/office/drawing/2014/main" id="{D0085F4F-2AF1-4B39-8A0B-1056F8AAD56F}"/>
              </a:ext>
            </a:extLst>
          </p:cNvPr>
          <p:cNvSpPr txBox="1"/>
          <p:nvPr/>
        </p:nvSpPr>
        <p:spPr>
          <a:xfrm>
            <a:off x="597198" y="1416001"/>
            <a:ext cx="3331103" cy="307777"/>
          </a:xfrm>
          <a:prstGeom prst="rect">
            <a:avLst/>
          </a:prstGeom>
          <a:solidFill>
            <a:schemeClr val="bg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206E7F"/>
                </a:solidFill>
                <a:effectLst/>
                <a:uLnTx/>
                <a:uFillTx/>
                <a:latin typeface="Corbel" panose="020B0503020204020204" pitchFamily="34" charset="0"/>
                <a:ea typeface="+mn-ea"/>
                <a:cs typeface="+mn-cs"/>
              </a:rPr>
              <a:t>INDICATIVE PROCESS STRUCTURE (2)</a:t>
            </a:r>
          </a:p>
        </p:txBody>
      </p:sp>
      <p:sp>
        <p:nvSpPr>
          <p:cNvPr id="7" name="Title 6">
            <a:extLst>
              <a:ext uri="{FF2B5EF4-FFF2-40B4-BE49-F238E27FC236}">
                <a16:creationId xmlns:a16="http://schemas.microsoft.com/office/drawing/2014/main" id="{582F1D80-3AB5-4746-B11C-A415E54B1D38}"/>
              </a:ext>
            </a:extLst>
          </p:cNvPr>
          <p:cNvSpPr>
            <a:spLocks noGrp="1"/>
          </p:cNvSpPr>
          <p:nvPr>
            <p:ph type="title"/>
          </p:nvPr>
        </p:nvSpPr>
        <p:spPr/>
        <p:txBody>
          <a:bodyPr>
            <a:normAutofit fontScale="90000"/>
          </a:bodyPr>
          <a:lstStyle/>
          <a:p>
            <a:endParaRPr lang="en-US"/>
          </a:p>
        </p:txBody>
      </p:sp>
      <p:sp>
        <p:nvSpPr>
          <p:cNvPr id="22" name="Title 7">
            <a:extLst>
              <a:ext uri="{FF2B5EF4-FFF2-40B4-BE49-F238E27FC236}">
                <a16:creationId xmlns:a16="http://schemas.microsoft.com/office/drawing/2014/main" id="{8F317BDA-0636-4201-8199-0E954EB59DDD}"/>
              </a:ext>
            </a:extLst>
          </p:cNvPr>
          <p:cNvSpPr txBox="1">
            <a:spLocks/>
          </p:cNvSpPr>
          <p:nvPr/>
        </p:nvSpPr>
        <p:spPr>
          <a:xfrm>
            <a:off x="1168400" y="523240"/>
            <a:ext cx="7524264" cy="31448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215" b="1" kern="1200" baseline="0">
                <a:solidFill>
                  <a:srgbClr val="FF0000"/>
                </a:solidFill>
                <a:latin typeface="+mj-lt"/>
                <a:ea typeface="+mj-ea"/>
                <a:cs typeface="+mj-cs"/>
              </a:defRPr>
            </a:lvl1pPr>
          </a:lstStyle>
          <a:p>
            <a:pPr algn="r">
              <a:defRPr/>
            </a:pPr>
            <a:r>
              <a:rPr lang="en-US" sz="2000" dirty="0">
                <a:solidFill>
                  <a:prstClr val="black"/>
                </a:solidFill>
                <a:latin typeface="Corbel" panose="020B0503020204020204" pitchFamily="34" charset="0"/>
              </a:rPr>
              <a:t>Debt For Climate</a:t>
            </a:r>
          </a:p>
        </p:txBody>
      </p:sp>
    </p:spTree>
    <p:extLst>
      <p:ext uri="{BB962C8B-B14F-4D97-AF65-F5344CB8AC3E}">
        <p14:creationId xmlns:p14="http://schemas.microsoft.com/office/powerpoint/2010/main" val="3668174090"/>
      </p:ext>
    </p:extLst>
  </p:cSld>
  <p:clrMapOvr>
    <a:masterClrMapping/>
  </p:clrMapOvr>
  <mc:AlternateContent xmlns:mc="http://schemas.openxmlformats.org/markup-compatibility/2006" xmlns:p14="http://schemas.microsoft.com/office/powerpoint/2010/main">
    <mc:Choice Requires="p14">
      <p:transition spd="slow" p14:dur="55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Rectangle 185">
            <a:extLst>
              <a:ext uri="{FF2B5EF4-FFF2-40B4-BE49-F238E27FC236}">
                <a16:creationId xmlns:a16="http://schemas.microsoft.com/office/drawing/2014/main" id="{84C9BAAF-36CC-4677-AE39-D05E6FF7478C}"/>
              </a:ext>
            </a:extLst>
          </p:cNvPr>
          <p:cNvSpPr/>
          <p:nvPr/>
        </p:nvSpPr>
        <p:spPr>
          <a:xfrm>
            <a:off x="301727" y="1488775"/>
            <a:ext cx="8604569" cy="4838700"/>
          </a:xfrm>
          <a:prstGeom prst="rect">
            <a:avLst/>
          </a:prstGeom>
          <a:solidFill>
            <a:schemeClr val="bg1"/>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defRPr/>
            </a:pPr>
            <a:endParaRPr lang="en-US" sz="1200" b="1" dirty="0">
              <a:solidFill>
                <a:srgbClr val="000000"/>
              </a:solidFill>
              <a:latin typeface="Arial"/>
            </a:endParaRPr>
          </a:p>
        </p:txBody>
      </p:sp>
      <p:grpSp>
        <p:nvGrpSpPr>
          <p:cNvPr id="5" name="Group 4">
            <a:extLst>
              <a:ext uri="{FF2B5EF4-FFF2-40B4-BE49-F238E27FC236}">
                <a16:creationId xmlns:a16="http://schemas.microsoft.com/office/drawing/2014/main" id="{F30E6956-5400-4157-831C-F4230381DDFB}"/>
              </a:ext>
            </a:extLst>
          </p:cNvPr>
          <p:cNvGrpSpPr/>
          <p:nvPr/>
        </p:nvGrpSpPr>
        <p:grpSpPr>
          <a:xfrm>
            <a:off x="1462530" y="2324306"/>
            <a:ext cx="1587031" cy="994261"/>
            <a:chOff x="1124138" y="2690787"/>
            <a:chExt cx="1587031" cy="994261"/>
          </a:xfrm>
        </p:grpSpPr>
        <p:sp>
          <p:nvSpPr>
            <p:cNvPr id="178" name="Rectangle 177">
              <a:extLst>
                <a:ext uri="{FF2B5EF4-FFF2-40B4-BE49-F238E27FC236}">
                  <a16:creationId xmlns:a16="http://schemas.microsoft.com/office/drawing/2014/main" id="{8C23ACDA-3606-464B-A842-B2FE23845D67}"/>
                </a:ext>
              </a:extLst>
            </p:cNvPr>
            <p:cNvSpPr/>
            <p:nvPr/>
          </p:nvSpPr>
          <p:spPr>
            <a:xfrm>
              <a:off x="1124138" y="2690787"/>
              <a:ext cx="1587031" cy="994261"/>
            </a:xfrm>
            <a:prstGeom prst="rect">
              <a:avLst/>
            </a:prstGeom>
            <a:solidFill>
              <a:schemeClr val="accent4">
                <a:lumMod val="20000"/>
                <a:lumOff val="80000"/>
              </a:schemeClr>
            </a:solidFill>
            <a:ln w="38100">
              <a:solidFill>
                <a:schemeClr val="bg1">
                  <a:lumMod val="85000"/>
                  <a:alpha val="59000"/>
                </a:schemeClr>
              </a:solidFill>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orbel"/>
                <a:ea typeface="+mn-ea"/>
                <a:cs typeface="+mn-cs"/>
              </a:endParaRPr>
            </a:p>
          </p:txBody>
        </p:sp>
        <p:pic>
          <p:nvPicPr>
            <p:cNvPr id="179" name="Picture 178" descr="GCFlogoCMYKbrochCover.eps">
              <a:extLst>
                <a:ext uri="{FF2B5EF4-FFF2-40B4-BE49-F238E27FC236}">
                  <a16:creationId xmlns:a16="http://schemas.microsoft.com/office/drawing/2014/main" id="{35D61005-74D2-48A8-A330-D7B686DD6574}"/>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476812" y="2903528"/>
              <a:ext cx="700862" cy="482153"/>
            </a:xfrm>
            <a:prstGeom prst="rect">
              <a:avLst/>
            </a:prstGeom>
          </p:spPr>
        </p:pic>
      </p:grpSp>
      <p:sp>
        <p:nvSpPr>
          <p:cNvPr id="68" name="Rectangle 67">
            <a:extLst>
              <a:ext uri="{FF2B5EF4-FFF2-40B4-BE49-F238E27FC236}">
                <a16:creationId xmlns:a16="http://schemas.microsoft.com/office/drawing/2014/main" id="{2C9720EE-589A-483E-9CEF-847952FFB050}"/>
              </a:ext>
            </a:extLst>
          </p:cNvPr>
          <p:cNvSpPr/>
          <p:nvPr/>
        </p:nvSpPr>
        <p:spPr>
          <a:xfrm>
            <a:off x="3886913" y="4792522"/>
            <a:ext cx="1225619" cy="717802"/>
          </a:xfrm>
          <a:prstGeom prst="rect">
            <a:avLst/>
          </a:prstGeom>
          <a:solidFill>
            <a:schemeClr val="tx2">
              <a:lumMod val="20000"/>
              <a:lumOff val="80000"/>
            </a:schemeClr>
          </a:solidFill>
          <a:ln w="127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Developing</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alibri" panose="020F0502020204030204" pitchFamily="34" charset="0"/>
                <a:cs typeface="Calibri" panose="020F0502020204030204" pitchFamily="34" charset="0"/>
              </a:rPr>
              <a:t>Country</a:t>
            </a:r>
            <a:endParaRPr kumimoji="0" lang="en-US" sz="12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endParaRPr>
          </a:p>
        </p:txBody>
      </p:sp>
      <p:cxnSp>
        <p:nvCxnSpPr>
          <p:cNvPr id="60" name="Straight Arrow Connector 59">
            <a:extLst>
              <a:ext uri="{FF2B5EF4-FFF2-40B4-BE49-F238E27FC236}">
                <a16:creationId xmlns:a16="http://schemas.microsoft.com/office/drawing/2014/main" id="{12D8E119-57DE-47AC-9241-B7623D63DD2E}"/>
              </a:ext>
            </a:extLst>
          </p:cNvPr>
          <p:cNvCxnSpPr>
            <a:cxnSpLocks/>
          </p:cNvCxnSpPr>
          <p:nvPr/>
        </p:nvCxnSpPr>
        <p:spPr>
          <a:xfrm flipH="1">
            <a:off x="3221857" y="2765532"/>
            <a:ext cx="2872584" cy="1"/>
          </a:xfrm>
          <a:prstGeom prst="straightConnector1">
            <a:avLst/>
          </a:prstGeom>
          <a:ln w="25400">
            <a:solidFill>
              <a:srgbClr val="E9E9E9"/>
            </a:solidFill>
            <a:tailEnd type="triangle"/>
          </a:ln>
          <a:effectLst/>
        </p:spPr>
        <p:style>
          <a:lnRef idx="3">
            <a:schemeClr val="dk1"/>
          </a:lnRef>
          <a:fillRef idx="0">
            <a:schemeClr val="dk1"/>
          </a:fillRef>
          <a:effectRef idx="2">
            <a:schemeClr val="dk1"/>
          </a:effectRef>
          <a:fontRef idx="minor">
            <a:schemeClr val="tx1"/>
          </a:fontRef>
        </p:style>
      </p:cxnSp>
      <p:sp>
        <p:nvSpPr>
          <p:cNvPr id="62" name="TextBox 61">
            <a:extLst>
              <a:ext uri="{FF2B5EF4-FFF2-40B4-BE49-F238E27FC236}">
                <a16:creationId xmlns:a16="http://schemas.microsoft.com/office/drawing/2014/main" id="{5BE9C5DB-29AE-4129-8858-02FDD1DAB242}"/>
              </a:ext>
            </a:extLst>
          </p:cNvPr>
          <p:cNvSpPr txBox="1"/>
          <p:nvPr/>
        </p:nvSpPr>
        <p:spPr>
          <a:xfrm>
            <a:off x="4043926" y="2602984"/>
            <a:ext cx="1120172" cy="38472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lumMod val="50000"/>
                    <a:lumOff val="50000"/>
                  </a:prstClr>
                </a:solidFill>
                <a:effectLst/>
                <a:uLnTx/>
                <a:uFillTx/>
                <a:latin typeface="Arial"/>
                <a:ea typeface="+mn-ea"/>
                <a:cs typeface="+mn-cs"/>
              </a:rPr>
              <a:t>Contribution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rPr>
              <a:t>XX M</a:t>
            </a:r>
          </a:p>
        </p:txBody>
      </p:sp>
      <p:sp>
        <p:nvSpPr>
          <p:cNvPr id="29" name="Rectangle 28">
            <a:extLst>
              <a:ext uri="{FF2B5EF4-FFF2-40B4-BE49-F238E27FC236}">
                <a16:creationId xmlns:a16="http://schemas.microsoft.com/office/drawing/2014/main" id="{178737FF-E5A7-4836-BA88-419AE28D9135}"/>
              </a:ext>
            </a:extLst>
          </p:cNvPr>
          <p:cNvSpPr/>
          <p:nvPr/>
        </p:nvSpPr>
        <p:spPr>
          <a:xfrm>
            <a:off x="6322341" y="2324305"/>
            <a:ext cx="1587031" cy="994259"/>
          </a:xfrm>
          <a:prstGeom prst="rect">
            <a:avLst/>
          </a:prstGeom>
          <a:solidFill>
            <a:schemeClr val="accent4">
              <a:lumMod val="20000"/>
              <a:lumOff val="80000"/>
            </a:schemeClr>
          </a:solidFill>
          <a:ln w="38100">
            <a:solidFill>
              <a:schemeClr val="bg1">
                <a:lumMod val="85000"/>
                <a:alpha val="59000"/>
              </a:schemeClr>
            </a:solidFill>
          </a:ln>
          <a:effectLst/>
        </p:spPr>
        <p:txBody>
          <a:bodyPr rtlCol="0" anchor="ctr"/>
          <a:lstStyle/>
          <a:p>
            <a:pPr lvl="0" algn="ctr">
              <a:defRPr/>
            </a:pPr>
            <a:r>
              <a:rPr lang="en-US" sz="1200" b="1" dirty="0">
                <a:latin typeface="Calibri" panose="020F0502020204030204" pitchFamily="34" charset="0"/>
                <a:cs typeface="Calibri" panose="020F0502020204030204" pitchFamily="34" charset="0"/>
              </a:rPr>
              <a:t>Developed </a:t>
            </a:r>
          </a:p>
          <a:p>
            <a:pPr lvl="0" algn="ctr">
              <a:defRPr/>
            </a:pPr>
            <a:r>
              <a:rPr lang="en-US" sz="1200" b="1" dirty="0">
                <a:latin typeface="Calibri" panose="020F0502020204030204" pitchFamily="34" charset="0"/>
                <a:cs typeface="Calibri" panose="020F0502020204030204" pitchFamily="34" charset="0"/>
              </a:rPr>
              <a:t>Country</a:t>
            </a:r>
          </a:p>
        </p:txBody>
      </p:sp>
      <p:sp>
        <p:nvSpPr>
          <p:cNvPr id="19" name="TextBox 18">
            <a:extLst>
              <a:ext uri="{FF2B5EF4-FFF2-40B4-BE49-F238E27FC236}">
                <a16:creationId xmlns:a16="http://schemas.microsoft.com/office/drawing/2014/main" id="{0759054D-FB71-476E-B669-3BEAD7D39D25}"/>
              </a:ext>
            </a:extLst>
          </p:cNvPr>
          <p:cNvSpPr txBox="1"/>
          <p:nvPr/>
        </p:nvSpPr>
        <p:spPr>
          <a:xfrm>
            <a:off x="1579704" y="3411264"/>
            <a:ext cx="1120172" cy="5078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lumMod val="50000"/>
                    <a:lumOff val="50000"/>
                  </a:prstClr>
                </a:solidFill>
                <a:effectLst/>
                <a:uLnTx/>
                <a:uFillTx/>
                <a:latin typeface="Arial"/>
                <a:ea typeface="+mn-ea"/>
                <a:cs typeface="+mn-cs"/>
              </a:rPr>
              <a:t>Commitment for project support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rPr>
              <a:t> $ XX M</a:t>
            </a:r>
          </a:p>
        </p:txBody>
      </p:sp>
      <p:cxnSp>
        <p:nvCxnSpPr>
          <p:cNvPr id="21" name="Straight Arrow Connector 20">
            <a:extLst>
              <a:ext uri="{FF2B5EF4-FFF2-40B4-BE49-F238E27FC236}">
                <a16:creationId xmlns:a16="http://schemas.microsoft.com/office/drawing/2014/main" id="{EB8B886F-6E70-417A-BB77-A6252F33B047}"/>
              </a:ext>
            </a:extLst>
          </p:cNvPr>
          <p:cNvCxnSpPr>
            <a:cxnSpLocks/>
          </p:cNvCxnSpPr>
          <p:nvPr/>
        </p:nvCxnSpPr>
        <p:spPr>
          <a:xfrm>
            <a:off x="2392326" y="3318564"/>
            <a:ext cx="1861010" cy="1457402"/>
          </a:xfrm>
          <a:prstGeom prst="straightConnector1">
            <a:avLst/>
          </a:prstGeom>
          <a:ln w="25400">
            <a:solidFill>
              <a:srgbClr val="E9E9E9"/>
            </a:solidFill>
            <a:tailEnd type="triangle"/>
          </a:ln>
          <a:effectLst/>
        </p:spPr>
        <p:style>
          <a:lnRef idx="3">
            <a:schemeClr val="dk1"/>
          </a:lnRef>
          <a:fillRef idx="0">
            <a:schemeClr val="dk1"/>
          </a:fillRef>
          <a:effectRef idx="2">
            <a:schemeClr val="dk1"/>
          </a:effectRef>
          <a:fontRef idx="minor">
            <a:schemeClr val="tx1"/>
          </a:fontRef>
        </p:style>
      </p:cxnSp>
      <p:grpSp>
        <p:nvGrpSpPr>
          <p:cNvPr id="8" name="Group 7">
            <a:extLst>
              <a:ext uri="{FF2B5EF4-FFF2-40B4-BE49-F238E27FC236}">
                <a16:creationId xmlns:a16="http://schemas.microsoft.com/office/drawing/2014/main" id="{F107CA92-3773-4E9D-B451-2AA70907DD94}"/>
              </a:ext>
            </a:extLst>
          </p:cNvPr>
          <p:cNvGrpSpPr/>
          <p:nvPr/>
        </p:nvGrpSpPr>
        <p:grpSpPr>
          <a:xfrm>
            <a:off x="2283273" y="4038265"/>
            <a:ext cx="624185" cy="357692"/>
            <a:chOff x="6322341" y="4231758"/>
            <a:chExt cx="900710" cy="513907"/>
          </a:xfrm>
        </p:grpSpPr>
        <p:sp>
          <p:nvSpPr>
            <p:cNvPr id="7" name="Arrow: Curved Down 6">
              <a:extLst>
                <a:ext uri="{FF2B5EF4-FFF2-40B4-BE49-F238E27FC236}">
                  <a16:creationId xmlns:a16="http://schemas.microsoft.com/office/drawing/2014/main" id="{2CE25BAA-7B12-4E5F-AD5A-31F9DCD4E81D}"/>
                </a:ext>
              </a:extLst>
            </p:cNvPr>
            <p:cNvSpPr/>
            <p:nvPr/>
          </p:nvSpPr>
          <p:spPr>
            <a:xfrm>
              <a:off x="6322341" y="4231758"/>
              <a:ext cx="748310" cy="361507"/>
            </a:xfrm>
            <a:prstGeom prst="curvedDown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Curved Down 22">
              <a:extLst>
                <a:ext uri="{FF2B5EF4-FFF2-40B4-BE49-F238E27FC236}">
                  <a16:creationId xmlns:a16="http://schemas.microsoft.com/office/drawing/2014/main" id="{29A96A71-2182-4086-8415-F7410CF6FA73}"/>
                </a:ext>
              </a:extLst>
            </p:cNvPr>
            <p:cNvSpPr/>
            <p:nvPr/>
          </p:nvSpPr>
          <p:spPr>
            <a:xfrm rot="10800000">
              <a:off x="6474741" y="4384158"/>
              <a:ext cx="748310" cy="361507"/>
            </a:xfrm>
            <a:prstGeom prst="curvedDown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F013C66-BECD-4428-B37A-FF8A8341CA63}"/>
              </a:ext>
            </a:extLst>
          </p:cNvPr>
          <p:cNvSpPr txBox="1"/>
          <p:nvPr/>
        </p:nvSpPr>
        <p:spPr>
          <a:xfrm>
            <a:off x="2328227" y="4508227"/>
            <a:ext cx="1683302" cy="5078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lumMod val="50000"/>
                    <a:lumOff val="50000"/>
                  </a:prstClr>
                </a:solidFill>
                <a:effectLst/>
                <a:uLnTx/>
                <a:uFillTx/>
                <a:latin typeface="Arial"/>
                <a:ea typeface="+mn-ea"/>
                <a:cs typeface="+mn-cs"/>
              </a:rPr>
              <a:t>Commitment for project support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rPr>
              <a:t>   (local currency)</a:t>
            </a:r>
          </a:p>
        </p:txBody>
      </p:sp>
      <p:sp>
        <p:nvSpPr>
          <p:cNvPr id="26" name="TextBox 25">
            <a:extLst>
              <a:ext uri="{FF2B5EF4-FFF2-40B4-BE49-F238E27FC236}">
                <a16:creationId xmlns:a16="http://schemas.microsoft.com/office/drawing/2014/main" id="{C247B33B-1F1E-4419-A26B-CDD92475B844}"/>
              </a:ext>
            </a:extLst>
          </p:cNvPr>
          <p:cNvSpPr txBox="1"/>
          <p:nvPr/>
        </p:nvSpPr>
        <p:spPr>
          <a:xfrm>
            <a:off x="2035280" y="4070268"/>
            <a:ext cx="1120172"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rPr>
              <a:t>Conversion</a:t>
            </a:r>
          </a:p>
        </p:txBody>
      </p:sp>
      <p:sp>
        <p:nvSpPr>
          <p:cNvPr id="20" name="TextBox 19">
            <a:extLst>
              <a:ext uri="{FF2B5EF4-FFF2-40B4-BE49-F238E27FC236}">
                <a16:creationId xmlns:a16="http://schemas.microsoft.com/office/drawing/2014/main" id="{95AB4079-2C23-423A-B99E-C004446488BF}"/>
              </a:ext>
            </a:extLst>
          </p:cNvPr>
          <p:cNvSpPr txBox="1"/>
          <p:nvPr/>
        </p:nvSpPr>
        <p:spPr>
          <a:xfrm>
            <a:off x="696328" y="1388972"/>
            <a:ext cx="3331103" cy="307777"/>
          </a:xfrm>
          <a:prstGeom prst="rect">
            <a:avLst/>
          </a:prstGeom>
          <a:solidFill>
            <a:schemeClr val="bg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206E7F"/>
                </a:solidFill>
                <a:effectLst/>
                <a:uLnTx/>
                <a:uFillTx/>
                <a:latin typeface="Corbel" panose="020B0503020204020204" pitchFamily="34" charset="0"/>
                <a:ea typeface="+mn-ea"/>
                <a:cs typeface="+mn-cs"/>
              </a:rPr>
              <a:t>INDICATIVE PROCESS STRUCTURE (3)</a:t>
            </a:r>
          </a:p>
        </p:txBody>
      </p:sp>
      <p:sp>
        <p:nvSpPr>
          <p:cNvPr id="24" name="Title 7">
            <a:extLst>
              <a:ext uri="{FF2B5EF4-FFF2-40B4-BE49-F238E27FC236}">
                <a16:creationId xmlns:a16="http://schemas.microsoft.com/office/drawing/2014/main" id="{90A14EBD-F1A2-4C66-BDFB-2448CC7392E8}"/>
              </a:ext>
            </a:extLst>
          </p:cNvPr>
          <p:cNvSpPr txBox="1">
            <a:spLocks/>
          </p:cNvSpPr>
          <p:nvPr/>
        </p:nvSpPr>
        <p:spPr>
          <a:xfrm>
            <a:off x="1168400" y="523240"/>
            <a:ext cx="7524264" cy="31448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215" b="1" kern="1200" baseline="0">
                <a:solidFill>
                  <a:srgbClr val="FF0000"/>
                </a:solidFill>
                <a:latin typeface="+mj-lt"/>
                <a:ea typeface="+mj-ea"/>
                <a:cs typeface="+mj-cs"/>
              </a:defRPr>
            </a:lvl1pPr>
          </a:lstStyle>
          <a:p>
            <a:pPr algn="r">
              <a:defRPr/>
            </a:pPr>
            <a:r>
              <a:rPr lang="en-US" sz="2000" dirty="0">
                <a:solidFill>
                  <a:prstClr val="black"/>
                </a:solidFill>
                <a:latin typeface="Corbel" panose="020B0503020204020204" pitchFamily="34" charset="0"/>
              </a:rPr>
              <a:t>Debt For Climate</a:t>
            </a:r>
          </a:p>
        </p:txBody>
      </p:sp>
    </p:spTree>
    <p:extLst>
      <p:ext uri="{BB962C8B-B14F-4D97-AF65-F5344CB8AC3E}">
        <p14:creationId xmlns:p14="http://schemas.microsoft.com/office/powerpoint/2010/main" val="752714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Rectangle 185">
            <a:extLst>
              <a:ext uri="{FF2B5EF4-FFF2-40B4-BE49-F238E27FC236}">
                <a16:creationId xmlns:a16="http://schemas.microsoft.com/office/drawing/2014/main" id="{84C9BAAF-36CC-4677-AE39-D05E6FF7478C}"/>
              </a:ext>
            </a:extLst>
          </p:cNvPr>
          <p:cNvSpPr/>
          <p:nvPr/>
        </p:nvSpPr>
        <p:spPr>
          <a:xfrm>
            <a:off x="269715" y="1560195"/>
            <a:ext cx="8604569" cy="4838700"/>
          </a:xfrm>
          <a:prstGeom prst="rect">
            <a:avLst/>
          </a:prstGeom>
          <a:solidFill>
            <a:schemeClr val="bg1"/>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defRPr/>
            </a:pPr>
            <a:endParaRPr lang="en-US" sz="1200" b="1" dirty="0">
              <a:solidFill>
                <a:srgbClr val="000000"/>
              </a:solidFill>
              <a:latin typeface="Arial"/>
            </a:endParaRPr>
          </a:p>
        </p:txBody>
      </p:sp>
      <p:sp>
        <p:nvSpPr>
          <p:cNvPr id="68" name="Rectangle 67">
            <a:extLst>
              <a:ext uri="{FF2B5EF4-FFF2-40B4-BE49-F238E27FC236}">
                <a16:creationId xmlns:a16="http://schemas.microsoft.com/office/drawing/2014/main" id="{2C9720EE-589A-483E-9CEF-847952FFB050}"/>
              </a:ext>
            </a:extLst>
          </p:cNvPr>
          <p:cNvSpPr/>
          <p:nvPr/>
        </p:nvSpPr>
        <p:spPr>
          <a:xfrm>
            <a:off x="3495346" y="4698783"/>
            <a:ext cx="2153306" cy="1462883"/>
          </a:xfrm>
          <a:prstGeom prst="rect">
            <a:avLst/>
          </a:prstGeom>
          <a:solidFill>
            <a:schemeClr val="tx2">
              <a:lumMod val="20000"/>
              <a:lumOff val="80000"/>
            </a:schemeClr>
          </a:solidFill>
          <a:ln w="127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ctr" anchorCtr="0" forceAA="0" compatLnSpc="1">
            <a:prstTxWarp prst="textNoShape">
              <a:avLst/>
            </a:prstTxWarp>
            <a:noAutofit/>
          </a:bodyPr>
          <a:lstStyle/>
          <a:p>
            <a:pPr algn="ctr">
              <a:defRPr/>
            </a:pPr>
            <a:br>
              <a:rPr lang="en-US" b="1" dirty="0">
                <a:solidFill>
                  <a:schemeClr val="tx1"/>
                </a:solidFill>
                <a:latin typeface="Calibri" panose="020F0502020204030204" pitchFamily="34" charset="0"/>
                <a:cs typeface="Calibri" panose="020F0502020204030204" pitchFamily="34" charset="0"/>
              </a:rPr>
            </a:br>
            <a:r>
              <a:rPr lang="en-US" b="1" dirty="0">
                <a:solidFill>
                  <a:schemeClr val="tx1"/>
                </a:solidFill>
                <a:latin typeface="Calibri" panose="020F0502020204030204" pitchFamily="34" charset="0"/>
                <a:cs typeface="Calibri" panose="020F0502020204030204" pitchFamily="34" charset="0"/>
              </a:rPr>
              <a:t>Developing </a:t>
            </a:r>
          </a:p>
          <a:p>
            <a:pPr algn="ctr">
              <a:defRPr/>
            </a:pPr>
            <a:r>
              <a:rPr lang="en-US" b="1" dirty="0">
                <a:solidFill>
                  <a:schemeClr val="tx1"/>
                </a:solidFill>
                <a:latin typeface="Calibri" panose="020F0502020204030204" pitchFamily="34" charset="0"/>
                <a:cs typeface="Calibri" panose="020F0502020204030204" pitchFamily="34" charset="0"/>
              </a:rPr>
              <a:t>country</a:t>
            </a:r>
          </a:p>
        </p:txBody>
      </p:sp>
      <p:sp>
        <p:nvSpPr>
          <p:cNvPr id="29" name="Rectangle 28">
            <a:extLst>
              <a:ext uri="{FF2B5EF4-FFF2-40B4-BE49-F238E27FC236}">
                <a16:creationId xmlns:a16="http://schemas.microsoft.com/office/drawing/2014/main" id="{178737FF-E5A7-4836-BA88-419AE28D9135}"/>
              </a:ext>
            </a:extLst>
          </p:cNvPr>
          <p:cNvSpPr/>
          <p:nvPr/>
        </p:nvSpPr>
        <p:spPr>
          <a:xfrm>
            <a:off x="5629013" y="2228409"/>
            <a:ext cx="2153307" cy="1488042"/>
          </a:xfrm>
          <a:prstGeom prst="rect">
            <a:avLst/>
          </a:prstGeom>
          <a:solidFill>
            <a:schemeClr val="accent4">
              <a:lumMod val="20000"/>
              <a:lumOff val="80000"/>
            </a:schemeClr>
          </a:solidFill>
          <a:ln w="38100">
            <a:solidFill>
              <a:schemeClr val="bg1">
                <a:lumMod val="85000"/>
                <a:alpha val="59000"/>
              </a:schemeClr>
            </a:solidFill>
          </a:ln>
          <a:effectLst/>
        </p:spPr>
        <p:txBody>
          <a:bodyPr rtlCol="0" anchor="ctr"/>
          <a:lstStyle/>
          <a:p>
            <a:pPr lvl="0" algn="ctr">
              <a:defRPr/>
            </a:pPr>
            <a:r>
              <a:rPr lang="en-US" b="1" dirty="0">
                <a:latin typeface="Calibri" panose="020F0502020204030204" pitchFamily="34" charset="0"/>
                <a:cs typeface="Calibri" panose="020F0502020204030204" pitchFamily="34" charset="0"/>
              </a:rPr>
              <a:t>Project </a:t>
            </a:r>
          </a:p>
          <a:p>
            <a:pPr lvl="0" algn="ctr">
              <a:defRPr/>
            </a:pPr>
            <a:r>
              <a:rPr lang="en-US" b="1" dirty="0">
                <a:latin typeface="Calibri" panose="020F0502020204030204" pitchFamily="34" charset="0"/>
                <a:cs typeface="Calibri" panose="020F0502020204030204" pitchFamily="34" charset="0"/>
              </a:rPr>
              <a:t>Investors</a:t>
            </a:r>
          </a:p>
        </p:txBody>
      </p:sp>
      <p:sp>
        <p:nvSpPr>
          <p:cNvPr id="20" name="TextBox 19">
            <a:extLst>
              <a:ext uri="{FF2B5EF4-FFF2-40B4-BE49-F238E27FC236}">
                <a16:creationId xmlns:a16="http://schemas.microsoft.com/office/drawing/2014/main" id="{95AB4079-2C23-423A-B99E-C004446488BF}"/>
              </a:ext>
            </a:extLst>
          </p:cNvPr>
          <p:cNvSpPr txBox="1"/>
          <p:nvPr/>
        </p:nvSpPr>
        <p:spPr>
          <a:xfrm>
            <a:off x="696328" y="1388972"/>
            <a:ext cx="3331103" cy="307777"/>
          </a:xfrm>
          <a:prstGeom prst="rect">
            <a:avLst/>
          </a:prstGeom>
          <a:solidFill>
            <a:schemeClr val="bg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206E7F"/>
                </a:solidFill>
                <a:effectLst/>
                <a:uLnTx/>
                <a:uFillTx/>
                <a:latin typeface="Corbel" panose="020B0503020204020204" pitchFamily="34" charset="0"/>
                <a:ea typeface="+mn-ea"/>
                <a:cs typeface="+mn-cs"/>
              </a:rPr>
              <a:t>FUNDING IMPLEMENTATION</a:t>
            </a:r>
          </a:p>
        </p:txBody>
      </p:sp>
      <p:sp>
        <p:nvSpPr>
          <p:cNvPr id="24" name="Title 7">
            <a:extLst>
              <a:ext uri="{FF2B5EF4-FFF2-40B4-BE49-F238E27FC236}">
                <a16:creationId xmlns:a16="http://schemas.microsoft.com/office/drawing/2014/main" id="{90A14EBD-F1A2-4C66-BDFB-2448CC7392E8}"/>
              </a:ext>
            </a:extLst>
          </p:cNvPr>
          <p:cNvSpPr txBox="1">
            <a:spLocks/>
          </p:cNvSpPr>
          <p:nvPr/>
        </p:nvSpPr>
        <p:spPr>
          <a:xfrm>
            <a:off x="1168400" y="523240"/>
            <a:ext cx="7524264" cy="31448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215" b="1" kern="1200" baseline="0">
                <a:solidFill>
                  <a:srgbClr val="FF0000"/>
                </a:solidFill>
                <a:latin typeface="+mj-lt"/>
                <a:ea typeface="+mj-ea"/>
                <a:cs typeface="+mj-cs"/>
              </a:defRPr>
            </a:lvl1pPr>
          </a:lstStyle>
          <a:p>
            <a:pPr algn="r">
              <a:defRPr/>
            </a:pPr>
            <a:r>
              <a:rPr lang="en-US" sz="2000" dirty="0">
                <a:solidFill>
                  <a:prstClr val="black"/>
                </a:solidFill>
                <a:latin typeface="Corbel" panose="020B0503020204020204" pitchFamily="34" charset="0"/>
              </a:rPr>
              <a:t>Debt For Climate</a:t>
            </a:r>
          </a:p>
        </p:txBody>
      </p:sp>
      <p:grpSp>
        <p:nvGrpSpPr>
          <p:cNvPr id="5" name="Group 4">
            <a:extLst>
              <a:ext uri="{FF2B5EF4-FFF2-40B4-BE49-F238E27FC236}">
                <a16:creationId xmlns:a16="http://schemas.microsoft.com/office/drawing/2014/main" id="{F30E6956-5400-4157-831C-F4230381DDFB}"/>
              </a:ext>
            </a:extLst>
          </p:cNvPr>
          <p:cNvGrpSpPr/>
          <p:nvPr/>
        </p:nvGrpSpPr>
        <p:grpSpPr>
          <a:xfrm>
            <a:off x="1001833" y="2187871"/>
            <a:ext cx="2154232" cy="1462883"/>
            <a:chOff x="1124138" y="2690787"/>
            <a:chExt cx="1587031" cy="994261"/>
          </a:xfrm>
        </p:grpSpPr>
        <p:sp>
          <p:nvSpPr>
            <p:cNvPr id="178" name="Rectangle 177">
              <a:extLst>
                <a:ext uri="{FF2B5EF4-FFF2-40B4-BE49-F238E27FC236}">
                  <a16:creationId xmlns:a16="http://schemas.microsoft.com/office/drawing/2014/main" id="{8C23ACDA-3606-464B-A842-B2FE23845D67}"/>
                </a:ext>
              </a:extLst>
            </p:cNvPr>
            <p:cNvSpPr/>
            <p:nvPr/>
          </p:nvSpPr>
          <p:spPr>
            <a:xfrm>
              <a:off x="1124138" y="2690787"/>
              <a:ext cx="1587031" cy="994261"/>
            </a:xfrm>
            <a:prstGeom prst="rect">
              <a:avLst/>
            </a:prstGeom>
            <a:solidFill>
              <a:schemeClr val="accent4">
                <a:lumMod val="20000"/>
                <a:lumOff val="80000"/>
              </a:schemeClr>
            </a:solidFill>
            <a:ln w="38100">
              <a:solidFill>
                <a:schemeClr val="bg1">
                  <a:lumMod val="85000"/>
                  <a:alpha val="59000"/>
                </a:schemeClr>
              </a:solidFill>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orbel"/>
                <a:ea typeface="+mn-ea"/>
                <a:cs typeface="+mn-cs"/>
              </a:endParaRPr>
            </a:p>
          </p:txBody>
        </p:sp>
        <p:pic>
          <p:nvPicPr>
            <p:cNvPr id="179" name="Picture 178" descr="GCFlogoCMYKbrochCover.eps">
              <a:extLst>
                <a:ext uri="{FF2B5EF4-FFF2-40B4-BE49-F238E27FC236}">
                  <a16:creationId xmlns:a16="http://schemas.microsoft.com/office/drawing/2014/main" id="{35D61005-74D2-48A8-A330-D7B686DD6574}"/>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223562" y="2718339"/>
              <a:ext cx="734606" cy="438221"/>
            </a:xfrm>
            <a:prstGeom prst="rect">
              <a:avLst/>
            </a:prstGeom>
          </p:spPr>
        </p:pic>
      </p:grpSp>
      <p:sp>
        <p:nvSpPr>
          <p:cNvPr id="2" name="TextBox 1">
            <a:extLst>
              <a:ext uri="{FF2B5EF4-FFF2-40B4-BE49-F238E27FC236}">
                <a16:creationId xmlns:a16="http://schemas.microsoft.com/office/drawing/2014/main" id="{76568FF2-83F5-4E3F-BF69-804981B7EC1B}"/>
              </a:ext>
            </a:extLst>
          </p:cNvPr>
          <p:cNvSpPr txBox="1"/>
          <p:nvPr/>
        </p:nvSpPr>
        <p:spPr>
          <a:xfrm>
            <a:off x="1639529" y="2910213"/>
            <a:ext cx="1683302" cy="60016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rPr>
              <a:t>   </a:t>
            </a:r>
            <a:r>
              <a:rPr lang="en-US" sz="1100" b="1" dirty="0">
                <a:solidFill>
                  <a:srgbClr val="000000"/>
                </a:solidFill>
                <a:latin typeface="Arial"/>
              </a:rPr>
              <a:t>Dedicated funds</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b="1" dirty="0">
                <a:solidFill>
                  <a:srgbClr val="000000"/>
                </a:solidFill>
                <a:latin typeface="Arial"/>
              </a:rPr>
              <a:t>from </a:t>
            </a:r>
            <a:r>
              <a:rPr kumimoji="0" lang="en-US" sz="1100" b="1" i="0" u="none" strike="noStrike" kern="1200" cap="none" spc="0" normalizeH="0" baseline="0" noProof="0" dirty="0" err="1">
                <a:ln>
                  <a:noFill/>
                </a:ln>
                <a:solidFill>
                  <a:srgbClr val="000000"/>
                </a:solidFill>
                <a:effectLst/>
                <a:uLnTx/>
                <a:uFillTx/>
                <a:latin typeface="Arial"/>
                <a:ea typeface="+mn-ea"/>
                <a:cs typeface="+mn-cs"/>
              </a:rPr>
              <a:t>DfC</a:t>
            </a:r>
            <a:r>
              <a:rPr kumimoji="0" lang="en-US" sz="1100" b="1" i="0" u="none" strike="noStrike" kern="1200" cap="none" spc="0" normalizeH="0" baseline="0" noProof="0" dirty="0">
                <a:ln>
                  <a:noFill/>
                </a:ln>
                <a:solidFill>
                  <a:srgbClr val="000000"/>
                </a:solidFill>
                <a:effectLst/>
                <a:uLnTx/>
                <a:uFillTx/>
                <a:latin typeface="Arial"/>
                <a:ea typeface="+mn-ea"/>
                <a:cs typeface="+mn-cs"/>
              </a:rPr>
              <a:t>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b="1" dirty="0">
                <a:solidFill>
                  <a:srgbClr val="000000"/>
                </a:solidFill>
                <a:latin typeface="Arial"/>
              </a:rPr>
              <a:t>p</a:t>
            </a:r>
            <a:r>
              <a:rPr kumimoji="0" lang="en-US" sz="1100" b="1" i="0" u="none" strike="noStrike" kern="1200" cap="none" spc="0" normalizeH="0" baseline="0" noProof="0" dirty="0" err="1">
                <a:ln>
                  <a:noFill/>
                </a:ln>
                <a:solidFill>
                  <a:srgbClr val="000000"/>
                </a:solidFill>
                <a:effectLst/>
                <a:uLnTx/>
                <a:uFillTx/>
                <a:latin typeface="Arial"/>
                <a:ea typeface="+mn-ea"/>
                <a:cs typeface="+mn-cs"/>
              </a:rPr>
              <a:t>roceeds</a:t>
            </a:r>
            <a:r>
              <a:rPr kumimoji="0" lang="en-US" sz="1100" b="1" i="0" u="none" strike="noStrike" kern="1200" cap="none" spc="0" normalizeH="0" baseline="0" noProof="0" dirty="0">
                <a:ln>
                  <a:noFill/>
                </a:ln>
                <a:solidFill>
                  <a:srgbClr val="000000"/>
                </a:solidFill>
                <a:effectLst/>
                <a:uLnTx/>
                <a:uFillTx/>
                <a:latin typeface="Arial"/>
                <a:ea typeface="+mn-ea"/>
                <a:cs typeface="+mn-cs"/>
              </a:rPr>
              <a:t> (XX M)</a:t>
            </a:r>
          </a:p>
        </p:txBody>
      </p:sp>
      <p:sp>
        <p:nvSpPr>
          <p:cNvPr id="4" name="Rectangle 3">
            <a:extLst>
              <a:ext uri="{FF2B5EF4-FFF2-40B4-BE49-F238E27FC236}">
                <a16:creationId xmlns:a16="http://schemas.microsoft.com/office/drawing/2014/main" id="{2B99D6E9-D3E6-4F8D-8A47-0C9ED9CDE505}"/>
              </a:ext>
            </a:extLst>
          </p:cNvPr>
          <p:cNvSpPr/>
          <p:nvPr/>
        </p:nvSpPr>
        <p:spPr>
          <a:xfrm>
            <a:off x="1863329" y="2910212"/>
            <a:ext cx="1291810" cy="723987"/>
          </a:xfrm>
          <a:prstGeom prst="rect">
            <a:avLst/>
          </a:prstGeom>
          <a:noFill/>
          <a:ln>
            <a:solidFill>
              <a:schemeClr val="accent1">
                <a:shade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219963D-684E-4744-BA26-A624725E0575}"/>
              </a:ext>
            </a:extLst>
          </p:cNvPr>
          <p:cNvSpPr/>
          <p:nvPr/>
        </p:nvSpPr>
        <p:spPr>
          <a:xfrm>
            <a:off x="4250215" y="4687290"/>
            <a:ext cx="836657" cy="610515"/>
          </a:xfrm>
          <a:prstGeom prst="rect">
            <a:avLst/>
          </a:prstGeom>
          <a:noFill/>
          <a:ln>
            <a:solidFill>
              <a:schemeClr val="accent1">
                <a:shade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dirty="0">
                <a:solidFill>
                  <a:srgbClr val="000000"/>
                </a:solidFill>
                <a:latin typeface="Arial"/>
              </a:rPr>
              <a:t>Project</a:t>
            </a:r>
          </a:p>
        </p:txBody>
      </p:sp>
      <p:cxnSp>
        <p:nvCxnSpPr>
          <p:cNvPr id="32" name="Straight Arrow Connector 31">
            <a:extLst>
              <a:ext uri="{FF2B5EF4-FFF2-40B4-BE49-F238E27FC236}">
                <a16:creationId xmlns:a16="http://schemas.microsoft.com/office/drawing/2014/main" id="{070DAA5F-49A6-4FAE-8860-7C85CE60D1F0}"/>
              </a:ext>
            </a:extLst>
          </p:cNvPr>
          <p:cNvCxnSpPr>
            <a:cxnSpLocks/>
            <a:stCxn id="29" idx="2"/>
          </p:cNvCxnSpPr>
          <p:nvPr/>
        </p:nvCxnSpPr>
        <p:spPr>
          <a:xfrm flipH="1">
            <a:off x="4837939" y="3716451"/>
            <a:ext cx="1867728" cy="915250"/>
          </a:xfrm>
          <a:prstGeom prst="straightConnector1">
            <a:avLst/>
          </a:prstGeom>
          <a:ln w="25400">
            <a:solidFill>
              <a:srgbClr val="E9E9E9"/>
            </a:solidFill>
            <a:tailEnd type="triangle"/>
          </a:ln>
          <a:effectLst/>
        </p:spPr>
        <p:style>
          <a:lnRef idx="3">
            <a:schemeClr val="dk1"/>
          </a:lnRef>
          <a:fillRef idx="0">
            <a:schemeClr val="dk1"/>
          </a:fillRef>
          <a:effectRef idx="2">
            <a:schemeClr val="dk1"/>
          </a:effectRef>
          <a:fontRef idx="minor">
            <a:schemeClr val="tx1"/>
          </a:fontRef>
        </p:style>
      </p:cxnSp>
      <p:sp>
        <p:nvSpPr>
          <p:cNvPr id="17" name="TextBox 16">
            <a:extLst>
              <a:ext uri="{FF2B5EF4-FFF2-40B4-BE49-F238E27FC236}">
                <a16:creationId xmlns:a16="http://schemas.microsoft.com/office/drawing/2014/main" id="{697DC1C3-721B-48B6-A842-3242B657C759}"/>
              </a:ext>
            </a:extLst>
          </p:cNvPr>
          <p:cNvSpPr txBox="1"/>
          <p:nvPr/>
        </p:nvSpPr>
        <p:spPr>
          <a:xfrm>
            <a:off x="5786463" y="3840051"/>
            <a:ext cx="1120172" cy="55399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lumMod val="50000"/>
                  <a:lumOff val="50000"/>
                </a:prstClr>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rPr>
              <a:t>Project funding</a:t>
            </a:r>
          </a:p>
        </p:txBody>
      </p:sp>
      <p:sp>
        <p:nvSpPr>
          <p:cNvPr id="31" name="TextBox 30">
            <a:extLst>
              <a:ext uri="{FF2B5EF4-FFF2-40B4-BE49-F238E27FC236}">
                <a16:creationId xmlns:a16="http://schemas.microsoft.com/office/drawing/2014/main" id="{6BC66D44-01DE-4D0C-9F33-893F88A8C985}"/>
              </a:ext>
            </a:extLst>
          </p:cNvPr>
          <p:cNvSpPr txBox="1"/>
          <p:nvPr/>
        </p:nvSpPr>
        <p:spPr>
          <a:xfrm>
            <a:off x="1225210" y="3780238"/>
            <a:ext cx="2024310" cy="7232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lumMod val="50000"/>
                  <a:lumOff val="50000"/>
                </a:prstClr>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rPr>
              <a:t>Additional</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b="1" dirty="0">
                <a:solidFill>
                  <a:srgbClr val="000000"/>
                </a:solidFill>
                <a:latin typeface="Arial"/>
              </a:rPr>
              <a:t>project funding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b="1" dirty="0">
                <a:solidFill>
                  <a:srgbClr val="000000"/>
                </a:solidFill>
                <a:latin typeface="Arial"/>
              </a:rPr>
              <a:t>(equity, loans, grants)</a:t>
            </a:r>
          </a:p>
        </p:txBody>
      </p:sp>
      <p:cxnSp>
        <p:nvCxnSpPr>
          <p:cNvPr id="25" name="Straight Arrow Connector 24">
            <a:extLst>
              <a:ext uri="{FF2B5EF4-FFF2-40B4-BE49-F238E27FC236}">
                <a16:creationId xmlns:a16="http://schemas.microsoft.com/office/drawing/2014/main" id="{61DBC525-1010-4F8B-8372-D76A705558DC}"/>
              </a:ext>
            </a:extLst>
          </p:cNvPr>
          <p:cNvCxnSpPr>
            <a:cxnSpLocks/>
          </p:cNvCxnSpPr>
          <p:nvPr/>
        </p:nvCxnSpPr>
        <p:spPr>
          <a:xfrm>
            <a:off x="1937857" y="3660862"/>
            <a:ext cx="2478571" cy="970839"/>
          </a:xfrm>
          <a:prstGeom prst="straightConnector1">
            <a:avLst/>
          </a:prstGeom>
          <a:ln w="25400">
            <a:solidFill>
              <a:srgbClr val="E9E9E9"/>
            </a:solidFill>
            <a:tailEnd type="triangle"/>
          </a:ln>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3559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Rectangle 185">
            <a:extLst>
              <a:ext uri="{FF2B5EF4-FFF2-40B4-BE49-F238E27FC236}">
                <a16:creationId xmlns:a16="http://schemas.microsoft.com/office/drawing/2014/main" id="{84C9BAAF-36CC-4677-AE39-D05E6FF7478C}"/>
              </a:ext>
            </a:extLst>
          </p:cNvPr>
          <p:cNvSpPr/>
          <p:nvPr/>
        </p:nvSpPr>
        <p:spPr>
          <a:xfrm>
            <a:off x="269715" y="1560195"/>
            <a:ext cx="8604569" cy="4838700"/>
          </a:xfrm>
          <a:prstGeom prst="rect">
            <a:avLst/>
          </a:prstGeom>
          <a:solidFill>
            <a:schemeClr val="bg1"/>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defRPr/>
            </a:pPr>
            <a:endParaRPr lang="en-US" sz="1200" b="1" dirty="0">
              <a:solidFill>
                <a:srgbClr val="000000"/>
              </a:solidFill>
              <a:latin typeface="Arial"/>
            </a:endParaRPr>
          </a:p>
        </p:txBody>
      </p:sp>
      <p:sp>
        <p:nvSpPr>
          <p:cNvPr id="68" name="Rectangle 67">
            <a:extLst>
              <a:ext uri="{FF2B5EF4-FFF2-40B4-BE49-F238E27FC236}">
                <a16:creationId xmlns:a16="http://schemas.microsoft.com/office/drawing/2014/main" id="{2C9720EE-589A-483E-9CEF-847952FFB050}"/>
              </a:ext>
            </a:extLst>
          </p:cNvPr>
          <p:cNvSpPr/>
          <p:nvPr/>
        </p:nvSpPr>
        <p:spPr>
          <a:xfrm>
            <a:off x="3495346" y="4698783"/>
            <a:ext cx="2153306" cy="1462883"/>
          </a:xfrm>
          <a:prstGeom prst="rect">
            <a:avLst/>
          </a:prstGeom>
          <a:solidFill>
            <a:schemeClr val="tx2">
              <a:lumMod val="20000"/>
              <a:lumOff val="80000"/>
            </a:schemeClr>
          </a:solidFill>
          <a:ln w="127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ctr" anchorCtr="0" forceAA="0" compatLnSpc="1">
            <a:prstTxWarp prst="textNoShape">
              <a:avLst/>
            </a:prstTxWarp>
            <a:noAutofit/>
          </a:bodyPr>
          <a:lstStyle/>
          <a:p>
            <a:pPr algn="ctr">
              <a:defRPr/>
            </a:pPr>
            <a:br>
              <a:rPr lang="en-US" b="1" dirty="0">
                <a:solidFill>
                  <a:schemeClr val="tx1"/>
                </a:solidFill>
                <a:latin typeface="Calibri" panose="020F0502020204030204" pitchFamily="34" charset="0"/>
                <a:cs typeface="Calibri" panose="020F0502020204030204" pitchFamily="34" charset="0"/>
              </a:rPr>
            </a:br>
            <a:r>
              <a:rPr lang="en-US" b="1" dirty="0">
                <a:solidFill>
                  <a:schemeClr val="tx1"/>
                </a:solidFill>
                <a:latin typeface="Calibri" panose="020F0502020204030204" pitchFamily="34" charset="0"/>
                <a:cs typeface="Calibri" panose="020F0502020204030204" pitchFamily="34" charset="0"/>
              </a:rPr>
              <a:t>Developing </a:t>
            </a:r>
          </a:p>
          <a:p>
            <a:pPr algn="ctr">
              <a:defRPr/>
            </a:pPr>
            <a:r>
              <a:rPr lang="en-US" b="1" dirty="0">
                <a:solidFill>
                  <a:schemeClr val="tx1"/>
                </a:solidFill>
                <a:latin typeface="Calibri" panose="020F0502020204030204" pitchFamily="34" charset="0"/>
                <a:cs typeface="Calibri" panose="020F0502020204030204" pitchFamily="34" charset="0"/>
              </a:rPr>
              <a:t>country</a:t>
            </a:r>
          </a:p>
        </p:txBody>
      </p:sp>
      <p:cxnSp>
        <p:nvCxnSpPr>
          <p:cNvPr id="60" name="Straight Arrow Connector 59">
            <a:extLst>
              <a:ext uri="{FF2B5EF4-FFF2-40B4-BE49-F238E27FC236}">
                <a16:creationId xmlns:a16="http://schemas.microsoft.com/office/drawing/2014/main" id="{12D8E119-57DE-47AC-9241-B7623D63DD2E}"/>
              </a:ext>
            </a:extLst>
          </p:cNvPr>
          <p:cNvCxnSpPr>
            <a:cxnSpLocks/>
          </p:cNvCxnSpPr>
          <p:nvPr/>
        </p:nvCxnSpPr>
        <p:spPr>
          <a:xfrm flipV="1">
            <a:off x="3203843" y="3182596"/>
            <a:ext cx="2378566" cy="25893"/>
          </a:xfrm>
          <a:prstGeom prst="straightConnector1">
            <a:avLst/>
          </a:prstGeom>
          <a:ln w="25400">
            <a:solidFill>
              <a:srgbClr val="E9E9E9"/>
            </a:solidFill>
            <a:tailEnd type="triangle"/>
          </a:ln>
          <a:effectLst/>
        </p:spPr>
        <p:style>
          <a:lnRef idx="3">
            <a:schemeClr val="dk1"/>
          </a:lnRef>
          <a:fillRef idx="0">
            <a:schemeClr val="dk1"/>
          </a:fillRef>
          <a:effectRef idx="2">
            <a:schemeClr val="dk1"/>
          </a:effectRef>
          <a:fontRef idx="minor">
            <a:schemeClr val="tx1"/>
          </a:fontRef>
        </p:style>
      </p:cxnSp>
      <p:sp>
        <p:nvSpPr>
          <p:cNvPr id="62" name="TextBox 61">
            <a:extLst>
              <a:ext uri="{FF2B5EF4-FFF2-40B4-BE49-F238E27FC236}">
                <a16:creationId xmlns:a16="http://schemas.microsoft.com/office/drawing/2014/main" id="{5BE9C5DB-29AE-4129-8858-02FDD1DAB242}"/>
              </a:ext>
            </a:extLst>
          </p:cNvPr>
          <p:cNvSpPr txBox="1"/>
          <p:nvPr/>
        </p:nvSpPr>
        <p:spPr>
          <a:xfrm>
            <a:off x="3976963" y="2863316"/>
            <a:ext cx="1120172" cy="55399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lumMod val="50000"/>
                  <a:lumOff val="50000"/>
                </a:prstClr>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rPr>
              <a:t>Guarantee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rPr>
              <a:t>XX M</a:t>
            </a:r>
          </a:p>
        </p:txBody>
      </p:sp>
      <p:sp>
        <p:nvSpPr>
          <p:cNvPr id="29" name="Rectangle 28">
            <a:extLst>
              <a:ext uri="{FF2B5EF4-FFF2-40B4-BE49-F238E27FC236}">
                <a16:creationId xmlns:a16="http://schemas.microsoft.com/office/drawing/2014/main" id="{178737FF-E5A7-4836-BA88-419AE28D9135}"/>
              </a:ext>
            </a:extLst>
          </p:cNvPr>
          <p:cNvSpPr/>
          <p:nvPr/>
        </p:nvSpPr>
        <p:spPr>
          <a:xfrm>
            <a:off x="5629013" y="2228409"/>
            <a:ext cx="2153307" cy="1488042"/>
          </a:xfrm>
          <a:prstGeom prst="rect">
            <a:avLst/>
          </a:prstGeom>
          <a:solidFill>
            <a:schemeClr val="accent4">
              <a:lumMod val="20000"/>
              <a:lumOff val="80000"/>
            </a:schemeClr>
          </a:solidFill>
          <a:ln w="38100">
            <a:solidFill>
              <a:schemeClr val="bg1">
                <a:lumMod val="85000"/>
                <a:alpha val="59000"/>
              </a:schemeClr>
            </a:solidFill>
          </a:ln>
          <a:effectLst/>
        </p:spPr>
        <p:txBody>
          <a:bodyPr rtlCol="0" anchor="ctr"/>
          <a:lstStyle/>
          <a:p>
            <a:pPr lvl="0" algn="ctr">
              <a:defRPr/>
            </a:pPr>
            <a:r>
              <a:rPr lang="en-US" b="1" dirty="0">
                <a:latin typeface="Calibri" panose="020F0502020204030204" pitchFamily="34" charset="0"/>
                <a:cs typeface="Calibri" panose="020F0502020204030204" pitchFamily="34" charset="0"/>
              </a:rPr>
              <a:t>Project </a:t>
            </a:r>
          </a:p>
          <a:p>
            <a:pPr lvl="0" algn="ctr">
              <a:defRPr/>
            </a:pPr>
            <a:r>
              <a:rPr lang="en-US" b="1" dirty="0">
                <a:latin typeface="Calibri" panose="020F0502020204030204" pitchFamily="34" charset="0"/>
                <a:cs typeface="Calibri" panose="020F0502020204030204" pitchFamily="34" charset="0"/>
              </a:rPr>
              <a:t>Investors</a:t>
            </a:r>
          </a:p>
        </p:txBody>
      </p:sp>
      <p:sp>
        <p:nvSpPr>
          <p:cNvPr id="20" name="TextBox 19">
            <a:extLst>
              <a:ext uri="{FF2B5EF4-FFF2-40B4-BE49-F238E27FC236}">
                <a16:creationId xmlns:a16="http://schemas.microsoft.com/office/drawing/2014/main" id="{95AB4079-2C23-423A-B99E-C004446488BF}"/>
              </a:ext>
            </a:extLst>
          </p:cNvPr>
          <p:cNvSpPr txBox="1"/>
          <p:nvPr/>
        </p:nvSpPr>
        <p:spPr>
          <a:xfrm>
            <a:off x="696328" y="1388972"/>
            <a:ext cx="3331103" cy="307777"/>
          </a:xfrm>
          <a:prstGeom prst="rect">
            <a:avLst/>
          </a:prstGeom>
          <a:solidFill>
            <a:schemeClr val="bg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206E7F"/>
                </a:solidFill>
                <a:effectLst/>
                <a:uLnTx/>
                <a:uFillTx/>
                <a:latin typeface="Corbel" panose="020B0503020204020204" pitchFamily="34" charset="0"/>
                <a:ea typeface="+mn-ea"/>
                <a:cs typeface="+mn-cs"/>
              </a:rPr>
              <a:t>GUARANTEE IMPLEMENTATION</a:t>
            </a:r>
          </a:p>
        </p:txBody>
      </p:sp>
      <p:sp>
        <p:nvSpPr>
          <p:cNvPr id="24" name="Title 7">
            <a:extLst>
              <a:ext uri="{FF2B5EF4-FFF2-40B4-BE49-F238E27FC236}">
                <a16:creationId xmlns:a16="http://schemas.microsoft.com/office/drawing/2014/main" id="{90A14EBD-F1A2-4C66-BDFB-2448CC7392E8}"/>
              </a:ext>
            </a:extLst>
          </p:cNvPr>
          <p:cNvSpPr txBox="1">
            <a:spLocks/>
          </p:cNvSpPr>
          <p:nvPr/>
        </p:nvSpPr>
        <p:spPr>
          <a:xfrm>
            <a:off x="1168400" y="523240"/>
            <a:ext cx="7524264" cy="31448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215" b="1" kern="1200" baseline="0">
                <a:solidFill>
                  <a:srgbClr val="FF0000"/>
                </a:solidFill>
                <a:latin typeface="+mj-lt"/>
                <a:ea typeface="+mj-ea"/>
                <a:cs typeface="+mj-cs"/>
              </a:defRPr>
            </a:lvl1pPr>
          </a:lstStyle>
          <a:p>
            <a:pPr algn="r">
              <a:defRPr/>
            </a:pPr>
            <a:r>
              <a:rPr lang="en-US" sz="2000" dirty="0">
                <a:solidFill>
                  <a:prstClr val="black"/>
                </a:solidFill>
                <a:latin typeface="Corbel" panose="020B0503020204020204" pitchFamily="34" charset="0"/>
              </a:rPr>
              <a:t>Debt For Climate</a:t>
            </a:r>
          </a:p>
        </p:txBody>
      </p:sp>
      <p:grpSp>
        <p:nvGrpSpPr>
          <p:cNvPr id="5" name="Group 4">
            <a:extLst>
              <a:ext uri="{FF2B5EF4-FFF2-40B4-BE49-F238E27FC236}">
                <a16:creationId xmlns:a16="http://schemas.microsoft.com/office/drawing/2014/main" id="{F30E6956-5400-4157-831C-F4230381DDFB}"/>
              </a:ext>
            </a:extLst>
          </p:cNvPr>
          <p:cNvGrpSpPr/>
          <p:nvPr/>
        </p:nvGrpSpPr>
        <p:grpSpPr>
          <a:xfrm>
            <a:off x="1001833" y="2187871"/>
            <a:ext cx="2154232" cy="1462883"/>
            <a:chOff x="1124138" y="2690787"/>
            <a:chExt cx="1587031" cy="994261"/>
          </a:xfrm>
        </p:grpSpPr>
        <p:sp>
          <p:nvSpPr>
            <p:cNvPr id="178" name="Rectangle 177">
              <a:extLst>
                <a:ext uri="{FF2B5EF4-FFF2-40B4-BE49-F238E27FC236}">
                  <a16:creationId xmlns:a16="http://schemas.microsoft.com/office/drawing/2014/main" id="{8C23ACDA-3606-464B-A842-B2FE23845D67}"/>
                </a:ext>
              </a:extLst>
            </p:cNvPr>
            <p:cNvSpPr/>
            <p:nvPr/>
          </p:nvSpPr>
          <p:spPr>
            <a:xfrm>
              <a:off x="1124138" y="2690787"/>
              <a:ext cx="1587031" cy="994261"/>
            </a:xfrm>
            <a:prstGeom prst="rect">
              <a:avLst/>
            </a:prstGeom>
            <a:solidFill>
              <a:schemeClr val="accent4">
                <a:lumMod val="20000"/>
                <a:lumOff val="80000"/>
              </a:schemeClr>
            </a:solidFill>
            <a:ln w="38100">
              <a:solidFill>
                <a:schemeClr val="bg1">
                  <a:lumMod val="85000"/>
                  <a:alpha val="59000"/>
                </a:schemeClr>
              </a:solidFill>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orbel"/>
                <a:ea typeface="+mn-ea"/>
                <a:cs typeface="+mn-cs"/>
              </a:endParaRPr>
            </a:p>
          </p:txBody>
        </p:sp>
        <p:pic>
          <p:nvPicPr>
            <p:cNvPr id="179" name="Picture 178" descr="GCFlogoCMYKbrochCover.eps">
              <a:extLst>
                <a:ext uri="{FF2B5EF4-FFF2-40B4-BE49-F238E27FC236}">
                  <a16:creationId xmlns:a16="http://schemas.microsoft.com/office/drawing/2014/main" id="{35D61005-74D2-48A8-A330-D7B686DD6574}"/>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223562" y="2718339"/>
              <a:ext cx="734606" cy="438221"/>
            </a:xfrm>
            <a:prstGeom prst="rect">
              <a:avLst/>
            </a:prstGeom>
          </p:spPr>
        </p:pic>
      </p:grpSp>
      <p:sp>
        <p:nvSpPr>
          <p:cNvPr id="2" name="TextBox 1">
            <a:extLst>
              <a:ext uri="{FF2B5EF4-FFF2-40B4-BE49-F238E27FC236}">
                <a16:creationId xmlns:a16="http://schemas.microsoft.com/office/drawing/2014/main" id="{76568FF2-83F5-4E3F-BF69-804981B7EC1B}"/>
              </a:ext>
            </a:extLst>
          </p:cNvPr>
          <p:cNvSpPr txBox="1"/>
          <p:nvPr/>
        </p:nvSpPr>
        <p:spPr>
          <a:xfrm>
            <a:off x="1639529" y="2910213"/>
            <a:ext cx="1683302" cy="60016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rPr>
              <a:t>   </a:t>
            </a:r>
            <a:r>
              <a:rPr lang="en-US" sz="1100" b="1" dirty="0">
                <a:solidFill>
                  <a:srgbClr val="000000"/>
                </a:solidFill>
                <a:latin typeface="Arial"/>
              </a:rPr>
              <a:t>Dedicated funds</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b="1" dirty="0">
                <a:solidFill>
                  <a:srgbClr val="000000"/>
                </a:solidFill>
                <a:latin typeface="Arial"/>
              </a:rPr>
              <a:t>from </a:t>
            </a:r>
            <a:r>
              <a:rPr kumimoji="0" lang="en-US" sz="1100" b="1" i="0" u="none" strike="noStrike" kern="1200" cap="none" spc="0" normalizeH="0" baseline="0" noProof="0" dirty="0" err="1">
                <a:ln>
                  <a:noFill/>
                </a:ln>
                <a:solidFill>
                  <a:srgbClr val="000000"/>
                </a:solidFill>
                <a:effectLst/>
                <a:uLnTx/>
                <a:uFillTx/>
                <a:latin typeface="Arial"/>
                <a:ea typeface="+mn-ea"/>
                <a:cs typeface="+mn-cs"/>
              </a:rPr>
              <a:t>DfC</a:t>
            </a:r>
            <a:r>
              <a:rPr kumimoji="0" lang="en-US" sz="1100" b="1" i="0" u="none" strike="noStrike" kern="1200" cap="none" spc="0" normalizeH="0" baseline="0" noProof="0" dirty="0">
                <a:ln>
                  <a:noFill/>
                </a:ln>
                <a:solidFill>
                  <a:srgbClr val="000000"/>
                </a:solidFill>
                <a:effectLst/>
                <a:uLnTx/>
                <a:uFillTx/>
                <a:latin typeface="Arial"/>
                <a:ea typeface="+mn-ea"/>
                <a:cs typeface="+mn-cs"/>
              </a:rPr>
              <a:t>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b="1" dirty="0">
                <a:solidFill>
                  <a:srgbClr val="000000"/>
                </a:solidFill>
                <a:latin typeface="Arial"/>
              </a:rPr>
              <a:t>p</a:t>
            </a:r>
            <a:r>
              <a:rPr kumimoji="0" lang="en-US" sz="1100" b="1" i="0" u="none" strike="noStrike" kern="1200" cap="none" spc="0" normalizeH="0" baseline="0" noProof="0" dirty="0" err="1">
                <a:ln>
                  <a:noFill/>
                </a:ln>
                <a:solidFill>
                  <a:srgbClr val="000000"/>
                </a:solidFill>
                <a:effectLst/>
                <a:uLnTx/>
                <a:uFillTx/>
                <a:latin typeface="Arial"/>
                <a:ea typeface="+mn-ea"/>
                <a:cs typeface="+mn-cs"/>
              </a:rPr>
              <a:t>roceeds</a:t>
            </a:r>
            <a:r>
              <a:rPr kumimoji="0" lang="en-US" sz="1100" b="1" i="0" u="none" strike="noStrike" kern="1200" cap="none" spc="0" normalizeH="0" baseline="0" noProof="0" dirty="0">
                <a:ln>
                  <a:noFill/>
                </a:ln>
                <a:solidFill>
                  <a:srgbClr val="000000"/>
                </a:solidFill>
                <a:effectLst/>
                <a:uLnTx/>
                <a:uFillTx/>
                <a:latin typeface="Arial"/>
                <a:ea typeface="+mn-ea"/>
                <a:cs typeface="+mn-cs"/>
              </a:rPr>
              <a:t> (XX M)</a:t>
            </a:r>
          </a:p>
        </p:txBody>
      </p:sp>
      <p:sp>
        <p:nvSpPr>
          <p:cNvPr id="4" name="Rectangle 3">
            <a:extLst>
              <a:ext uri="{FF2B5EF4-FFF2-40B4-BE49-F238E27FC236}">
                <a16:creationId xmlns:a16="http://schemas.microsoft.com/office/drawing/2014/main" id="{2B99D6E9-D3E6-4F8D-8A47-0C9ED9CDE505}"/>
              </a:ext>
            </a:extLst>
          </p:cNvPr>
          <p:cNvSpPr/>
          <p:nvPr/>
        </p:nvSpPr>
        <p:spPr>
          <a:xfrm>
            <a:off x="1863329" y="2910212"/>
            <a:ext cx="1291810" cy="723987"/>
          </a:xfrm>
          <a:prstGeom prst="rect">
            <a:avLst/>
          </a:prstGeom>
          <a:noFill/>
          <a:ln>
            <a:solidFill>
              <a:schemeClr val="accent1">
                <a:shade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219963D-684E-4744-BA26-A624725E0575}"/>
              </a:ext>
            </a:extLst>
          </p:cNvPr>
          <p:cNvSpPr/>
          <p:nvPr/>
        </p:nvSpPr>
        <p:spPr>
          <a:xfrm>
            <a:off x="4792356" y="4723233"/>
            <a:ext cx="836657" cy="610515"/>
          </a:xfrm>
          <a:prstGeom prst="rect">
            <a:avLst/>
          </a:prstGeom>
          <a:noFill/>
          <a:ln>
            <a:solidFill>
              <a:schemeClr val="accent1">
                <a:shade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dirty="0">
                <a:solidFill>
                  <a:srgbClr val="000000"/>
                </a:solidFill>
                <a:latin typeface="Arial"/>
              </a:rPr>
              <a:t>Project</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dirty="0" err="1">
                <a:solidFill>
                  <a:srgbClr val="000000"/>
                </a:solidFill>
                <a:latin typeface="Arial"/>
              </a:rPr>
              <a:t>offtaker</a:t>
            </a:r>
            <a:endParaRPr lang="en-US" sz="1200" dirty="0"/>
          </a:p>
        </p:txBody>
      </p:sp>
      <p:cxnSp>
        <p:nvCxnSpPr>
          <p:cNvPr id="32" name="Straight Arrow Connector 31">
            <a:extLst>
              <a:ext uri="{FF2B5EF4-FFF2-40B4-BE49-F238E27FC236}">
                <a16:creationId xmlns:a16="http://schemas.microsoft.com/office/drawing/2014/main" id="{070DAA5F-49A6-4FAE-8860-7C85CE60D1F0}"/>
              </a:ext>
            </a:extLst>
          </p:cNvPr>
          <p:cNvCxnSpPr>
            <a:cxnSpLocks/>
            <a:stCxn id="14" idx="0"/>
          </p:cNvCxnSpPr>
          <p:nvPr/>
        </p:nvCxnSpPr>
        <p:spPr>
          <a:xfrm flipV="1">
            <a:off x="5210685" y="3767897"/>
            <a:ext cx="1494981" cy="955336"/>
          </a:xfrm>
          <a:prstGeom prst="straightConnector1">
            <a:avLst/>
          </a:prstGeom>
          <a:ln w="25400">
            <a:solidFill>
              <a:srgbClr val="E9E9E9"/>
            </a:solidFill>
            <a:tailEnd type="triangle"/>
          </a:ln>
          <a:effectLst/>
        </p:spPr>
        <p:style>
          <a:lnRef idx="3">
            <a:schemeClr val="dk1"/>
          </a:lnRef>
          <a:fillRef idx="0">
            <a:schemeClr val="dk1"/>
          </a:fillRef>
          <a:effectRef idx="2">
            <a:schemeClr val="dk1"/>
          </a:effectRef>
          <a:fontRef idx="minor">
            <a:schemeClr val="tx1"/>
          </a:fontRef>
        </p:style>
      </p:cxnSp>
      <p:sp>
        <p:nvSpPr>
          <p:cNvPr id="17" name="TextBox 16">
            <a:extLst>
              <a:ext uri="{FF2B5EF4-FFF2-40B4-BE49-F238E27FC236}">
                <a16:creationId xmlns:a16="http://schemas.microsoft.com/office/drawing/2014/main" id="{697DC1C3-721B-48B6-A842-3242B657C759}"/>
              </a:ext>
            </a:extLst>
          </p:cNvPr>
          <p:cNvSpPr txBox="1"/>
          <p:nvPr/>
        </p:nvSpPr>
        <p:spPr>
          <a:xfrm>
            <a:off x="5849106" y="3997054"/>
            <a:ext cx="1120172" cy="7232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lumMod val="50000"/>
                  <a:lumOff val="50000"/>
                </a:prstClr>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rPr>
              <a:t>Project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rPr>
              <a:t>Revenues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rPr>
              <a:t>XX M</a:t>
            </a:r>
          </a:p>
        </p:txBody>
      </p:sp>
      <p:cxnSp>
        <p:nvCxnSpPr>
          <p:cNvPr id="37" name="Straight Arrow Connector 36">
            <a:extLst>
              <a:ext uri="{FF2B5EF4-FFF2-40B4-BE49-F238E27FC236}">
                <a16:creationId xmlns:a16="http://schemas.microsoft.com/office/drawing/2014/main" id="{56FB56DB-C027-45BD-B7BA-2CE626001968}"/>
              </a:ext>
            </a:extLst>
          </p:cNvPr>
          <p:cNvCxnSpPr>
            <a:cxnSpLocks/>
            <a:stCxn id="68" idx="0"/>
          </p:cNvCxnSpPr>
          <p:nvPr/>
        </p:nvCxnSpPr>
        <p:spPr>
          <a:xfrm flipH="1" flipV="1">
            <a:off x="2538693" y="3650757"/>
            <a:ext cx="2033306" cy="1048026"/>
          </a:xfrm>
          <a:prstGeom prst="straightConnector1">
            <a:avLst/>
          </a:prstGeom>
          <a:ln w="25400">
            <a:solidFill>
              <a:srgbClr val="E9E9E9"/>
            </a:solidFill>
            <a:tailEnd type="triangle"/>
          </a:ln>
          <a:effectLst/>
        </p:spPr>
        <p:style>
          <a:lnRef idx="3">
            <a:schemeClr val="dk1"/>
          </a:lnRef>
          <a:fillRef idx="0">
            <a:schemeClr val="dk1"/>
          </a:fillRef>
          <a:effectRef idx="2">
            <a:schemeClr val="dk1"/>
          </a:effectRef>
          <a:fontRef idx="minor">
            <a:schemeClr val="tx1"/>
          </a:fontRef>
        </p:style>
      </p:cxnSp>
      <p:sp>
        <p:nvSpPr>
          <p:cNvPr id="31" name="TextBox 30">
            <a:extLst>
              <a:ext uri="{FF2B5EF4-FFF2-40B4-BE49-F238E27FC236}">
                <a16:creationId xmlns:a16="http://schemas.microsoft.com/office/drawing/2014/main" id="{6BC66D44-01DE-4D0C-9F33-893F88A8C985}"/>
              </a:ext>
            </a:extLst>
          </p:cNvPr>
          <p:cNvSpPr txBox="1"/>
          <p:nvPr/>
        </p:nvSpPr>
        <p:spPr>
          <a:xfrm>
            <a:off x="2271265" y="3739149"/>
            <a:ext cx="1120172" cy="89255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lumMod val="50000"/>
                  <a:lumOff val="50000"/>
                </a:prstClr>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rPr>
              <a:t>Counter</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b="1" dirty="0">
                <a:solidFill>
                  <a:srgbClr val="000000"/>
                </a:solidFill>
                <a:latin typeface="Arial"/>
              </a:rPr>
              <a:t>Indemnity</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rPr>
              <a:t>arrangements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rPr>
              <a:t>XX M</a:t>
            </a:r>
          </a:p>
        </p:txBody>
      </p:sp>
      <p:sp>
        <p:nvSpPr>
          <p:cNvPr id="34" name="TextBox 33">
            <a:extLst>
              <a:ext uri="{FF2B5EF4-FFF2-40B4-BE49-F238E27FC236}">
                <a16:creationId xmlns:a16="http://schemas.microsoft.com/office/drawing/2014/main" id="{B94E6458-7258-4DF5-B567-24AAFE854A49}"/>
              </a:ext>
            </a:extLst>
          </p:cNvPr>
          <p:cNvSpPr txBox="1"/>
          <p:nvPr/>
        </p:nvSpPr>
        <p:spPr>
          <a:xfrm>
            <a:off x="3667193" y="2369942"/>
            <a:ext cx="1695881" cy="38472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lumMod val="50000"/>
                  <a:lumOff val="50000"/>
                </a:prstClr>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rPr>
              <a:t>Guarantee fee</a:t>
            </a:r>
          </a:p>
        </p:txBody>
      </p:sp>
      <p:cxnSp>
        <p:nvCxnSpPr>
          <p:cNvPr id="45" name="Straight Arrow Connector 44">
            <a:extLst>
              <a:ext uri="{FF2B5EF4-FFF2-40B4-BE49-F238E27FC236}">
                <a16:creationId xmlns:a16="http://schemas.microsoft.com/office/drawing/2014/main" id="{70FE0B7C-BA60-4D51-A782-98635C7C2F5F}"/>
              </a:ext>
            </a:extLst>
          </p:cNvPr>
          <p:cNvCxnSpPr>
            <a:cxnSpLocks/>
          </p:cNvCxnSpPr>
          <p:nvPr/>
        </p:nvCxnSpPr>
        <p:spPr>
          <a:xfrm flipH="1" flipV="1">
            <a:off x="3203843" y="2739494"/>
            <a:ext cx="2425170" cy="1"/>
          </a:xfrm>
          <a:prstGeom prst="straightConnector1">
            <a:avLst/>
          </a:prstGeom>
          <a:ln w="25400">
            <a:solidFill>
              <a:srgbClr val="E9E9E9"/>
            </a:solidFill>
            <a:tailEnd type="triangle"/>
          </a:ln>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378511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1E24F4E3-6397-4455-8204-5F55C9B973C9}"/>
              </a:ext>
            </a:extLst>
          </p:cNvPr>
          <p:cNvSpPr/>
          <p:nvPr/>
        </p:nvSpPr>
        <p:spPr>
          <a:xfrm>
            <a:off x="314989" y="1548248"/>
            <a:ext cx="8604569" cy="5208152"/>
          </a:xfrm>
          <a:prstGeom prst="rect">
            <a:avLst/>
          </a:prstGeom>
          <a:solidFill>
            <a:schemeClr val="bg1"/>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w="0"/>
              <a:solidFill>
                <a:srgbClr val="000000"/>
              </a:solidFill>
              <a:effectLst>
                <a:outerShdw blurRad="38100" dist="19050" dir="2700000" algn="tl" rotWithShape="0">
                  <a:srgbClr val="000000">
                    <a:alpha val="40000"/>
                  </a:srgbClr>
                </a:outerShdw>
              </a:effectLst>
              <a:uLnTx/>
              <a:uFillTx/>
              <a:latin typeface="Arial"/>
              <a:ea typeface="+mn-ea"/>
              <a:cs typeface="+mn-cs"/>
            </a:endParaRPr>
          </a:p>
        </p:txBody>
      </p:sp>
      <p:sp>
        <p:nvSpPr>
          <p:cNvPr id="6" name="Rectangle 5">
            <a:extLst>
              <a:ext uri="{FF2B5EF4-FFF2-40B4-BE49-F238E27FC236}">
                <a16:creationId xmlns:a16="http://schemas.microsoft.com/office/drawing/2014/main" id="{934282BD-E47A-4F81-BBEE-C0F91684F0CC}"/>
              </a:ext>
            </a:extLst>
          </p:cNvPr>
          <p:cNvSpPr/>
          <p:nvPr/>
        </p:nvSpPr>
        <p:spPr>
          <a:xfrm>
            <a:off x="431006" y="1705444"/>
            <a:ext cx="8398005" cy="4927585"/>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t" anchorCtr="0" forceAA="0" compatLnSpc="1">
            <a:prstTxWarp prst="textNoShape">
              <a:avLst/>
            </a:prstTxWarp>
            <a:noAutofit/>
          </a:bodyPr>
          <a:lstStyle/>
          <a:p>
            <a:pPr marL="285750" indent="-285750">
              <a:buFont typeface="Arial" panose="020B0604020202020204" pitchFamily="34" charset="0"/>
              <a:buChar char="•"/>
            </a:pPr>
            <a:r>
              <a:rPr lang="en-US" dirty="0">
                <a:solidFill>
                  <a:schemeClr val="tx1"/>
                </a:solidFill>
                <a:latin typeface="Corbel" panose="020B0503020204020204" pitchFamily="34" charset="0"/>
              </a:rPr>
              <a:t>Debt-for-Climate (</a:t>
            </a:r>
            <a:r>
              <a:rPr lang="en-US" dirty="0" err="1">
                <a:solidFill>
                  <a:schemeClr val="tx1"/>
                </a:solidFill>
                <a:latin typeface="Corbel" panose="020B0503020204020204" pitchFamily="34" charset="0"/>
              </a:rPr>
              <a:t>DfC</a:t>
            </a:r>
            <a:r>
              <a:rPr lang="en-US" dirty="0">
                <a:solidFill>
                  <a:schemeClr val="tx1"/>
                </a:solidFill>
                <a:latin typeface="Corbel" panose="020B0503020204020204" pitchFamily="34" charset="0"/>
              </a:rPr>
              <a:t>) proceeds will be the key tool helping GCF to ensure interest alignment and risk allocation among the parties most suitable for bearing it</a:t>
            </a:r>
          </a:p>
          <a:p>
            <a:pPr marL="285750" indent="-285750">
              <a:buFont typeface="Arial" panose="020B0604020202020204" pitchFamily="34" charset="0"/>
              <a:buChar char="•"/>
            </a:pPr>
            <a:r>
              <a:rPr lang="en-US" dirty="0">
                <a:solidFill>
                  <a:schemeClr val="tx1"/>
                </a:solidFill>
                <a:latin typeface="Corbel" panose="020B0503020204020204" pitchFamily="34" charset="0"/>
              </a:rPr>
              <a:t>Funding with </a:t>
            </a:r>
            <a:r>
              <a:rPr lang="en-US" dirty="0" err="1">
                <a:solidFill>
                  <a:schemeClr val="tx1"/>
                </a:solidFill>
                <a:latin typeface="Corbel" panose="020B0503020204020204" pitchFamily="34" charset="0"/>
              </a:rPr>
              <a:t>DfC</a:t>
            </a:r>
            <a:r>
              <a:rPr lang="en-US" dirty="0">
                <a:solidFill>
                  <a:schemeClr val="tx1"/>
                </a:solidFill>
                <a:latin typeface="Corbel" panose="020B0503020204020204" pitchFamily="34" charset="0"/>
              </a:rPr>
              <a:t> proceeds will help GCF to achieve greater levels of </a:t>
            </a:r>
            <a:r>
              <a:rPr lang="en-US" dirty="0" err="1">
                <a:solidFill>
                  <a:schemeClr val="tx1"/>
                </a:solidFill>
                <a:latin typeface="Corbel" panose="020B0503020204020204" pitchFamily="34" charset="0"/>
              </a:rPr>
              <a:t>concessionality</a:t>
            </a:r>
            <a:r>
              <a:rPr lang="en-US" dirty="0">
                <a:solidFill>
                  <a:schemeClr val="tx1"/>
                </a:solidFill>
                <a:latin typeface="Corbel" panose="020B0503020204020204" pitchFamily="34" charset="0"/>
              </a:rPr>
              <a:t> (including increased grant portion) and mobilize additional funding with structural subordination </a:t>
            </a:r>
          </a:p>
          <a:p>
            <a:pPr marL="285750" indent="-285750">
              <a:buFont typeface="Arial" panose="020B0604020202020204" pitchFamily="34" charset="0"/>
              <a:buChar char="•"/>
            </a:pPr>
            <a:r>
              <a:rPr lang="en-US" dirty="0">
                <a:solidFill>
                  <a:schemeClr val="tx1"/>
                </a:solidFill>
                <a:latin typeface="Corbel" panose="020B0503020204020204" pitchFamily="34" charset="0"/>
              </a:rPr>
              <a:t>For guarantee implementation the longer the developing country ensures that project investors are receiving project revenues, the longer will GCF be able to guarantee other projects in the country (creating virtuous cycle with multiplier effect)</a:t>
            </a:r>
          </a:p>
          <a:p>
            <a:pPr marL="285750" indent="-285750">
              <a:buFont typeface="Arial" panose="020B0604020202020204" pitchFamily="34" charset="0"/>
              <a:buChar char="•"/>
            </a:pPr>
            <a:r>
              <a:rPr lang="en-US" dirty="0">
                <a:solidFill>
                  <a:schemeClr val="tx1"/>
                </a:solidFill>
                <a:latin typeface="Corbel" panose="020B0503020204020204" pitchFamily="34" charset="0"/>
              </a:rPr>
              <a:t>Through the projects supported by the guarantee, the developing country will receive project investment and lower costs of goods/</a:t>
            </a:r>
            <a:r>
              <a:rPr lang="en-US" dirty="0" err="1">
                <a:solidFill>
                  <a:schemeClr val="tx1"/>
                </a:solidFill>
                <a:latin typeface="Corbel" panose="020B0503020204020204" pitchFamily="34" charset="0"/>
              </a:rPr>
              <a:t>servies</a:t>
            </a:r>
            <a:r>
              <a:rPr lang="en-US" dirty="0">
                <a:solidFill>
                  <a:schemeClr val="tx1"/>
                </a:solidFill>
                <a:latin typeface="Corbel" panose="020B0503020204020204" pitchFamily="34" charset="0"/>
              </a:rPr>
              <a:t> sold to the clients as the project output</a:t>
            </a:r>
          </a:p>
          <a:p>
            <a:pPr marL="285750" indent="-285750">
              <a:buFont typeface="Arial" panose="020B0604020202020204" pitchFamily="34" charset="0"/>
              <a:buChar char="•"/>
            </a:pPr>
            <a:r>
              <a:rPr lang="en-US" dirty="0" err="1">
                <a:solidFill>
                  <a:schemeClr val="tx1"/>
                </a:solidFill>
                <a:latin typeface="Corbel" panose="020B0503020204020204" pitchFamily="34" charset="0"/>
              </a:rPr>
              <a:t>DfC</a:t>
            </a:r>
            <a:r>
              <a:rPr lang="en-US" dirty="0">
                <a:solidFill>
                  <a:schemeClr val="tx1"/>
                </a:solidFill>
                <a:latin typeface="Corbel" panose="020B0503020204020204" pitchFamily="34" charset="0"/>
              </a:rPr>
              <a:t> proceeds can guarantee funds loaned by domestic banks in local currency and/or ensure longer maturity of the debt funding</a:t>
            </a:r>
          </a:p>
          <a:p>
            <a:pPr marL="285750" indent="-285750">
              <a:buFont typeface="Arial" panose="020B0604020202020204" pitchFamily="34" charset="0"/>
              <a:buChar char="•"/>
            </a:pPr>
            <a:r>
              <a:rPr lang="en-US" dirty="0" err="1">
                <a:solidFill>
                  <a:schemeClr val="tx1"/>
                </a:solidFill>
                <a:latin typeface="Corbel" panose="020B0503020204020204" pitchFamily="34" charset="0"/>
              </a:rPr>
              <a:t>DfC</a:t>
            </a:r>
            <a:r>
              <a:rPr lang="en-US" dirty="0">
                <a:solidFill>
                  <a:schemeClr val="tx1"/>
                </a:solidFill>
                <a:latin typeface="Corbel" panose="020B0503020204020204" pitchFamily="34" charset="0"/>
              </a:rPr>
              <a:t> proceeds can also guarantee foreign currency repayments (subject to the mirroring conditions of “counter-indemnity” arrangements with the developing country)</a:t>
            </a:r>
          </a:p>
          <a:p>
            <a:pPr marL="285750" indent="-285750">
              <a:buFont typeface="Arial" panose="020B0604020202020204" pitchFamily="34" charset="0"/>
              <a:buChar char="•"/>
            </a:pPr>
            <a:endParaRPr lang="en-US" dirty="0">
              <a:solidFill>
                <a:schemeClr val="tx1"/>
              </a:solidFill>
              <a:latin typeface="Corbel" panose="020B0503020204020204" pitchFamily="34" charset="0"/>
            </a:endParaRPr>
          </a:p>
          <a:p>
            <a:endParaRPr lang="en-US" dirty="0">
              <a:solidFill>
                <a:schemeClr val="tx1"/>
              </a:solidFill>
              <a:latin typeface="Corbel" panose="020B0503020204020204" pitchFamily="34" charset="0"/>
            </a:endParaRPr>
          </a:p>
          <a:p>
            <a:pPr marL="285750" indent="-285750">
              <a:buFont typeface="Arial" panose="020B0604020202020204" pitchFamily="34" charset="0"/>
              <a:buChar char="›"/>
            </a:pPr>
            <a:endParaRPr lang="en-US" dirty="0">
              <a:solidFill>
                <a:schemeClr val="tx1"/>
              </a:solidFill>
              <a:latin typeface="Corbel" panose="020B0503020204020204" pitchFamily="34" charset="0"/>
            </a:endParaRPr>
          </a:p>
          <a:p>
            <a:pPr marL="285750" indent="-285750">
              <a:buFont typeface="Arial" panose="020B0604020202020204" pitchFamily="34" charset="0"/>
              <a:buChar char="›"/>
            </a:pPr>
            <a:endParaRPr lang="en-US" dirty="0">
              <a:solidFill>
                <a:schemeClr val="tx1"/>
              </a:solidFill>
              <a:latin typeface="Corbel" panose="020B0503020204020204" pitchFamily="34" charset="0"/>
            </a:endParaRPr>
          </a:p>
        </p:txBody>
      </p:sp>
      <p:sp>
        <p:nvSpPr>
          <p:cNvPr id="7" name="TextBox 6">
            <a:extLst>
              <a:ext uri="{FF2B5EF4-FFF2-40B4-BE49-F238E27FC236}">
                <a16:creationId xmlns:a16="http://schemas.microsoft.com/office/drawing/2014/main" id="{517B2B94-59FB-484A-99ED-3AE7B37FF3BF}"/>
              </a:ext>
            </a:extLst>
          </p:cNvPr>
          <p:cNvSpPr txBox="1"/>
          <p:nvPr/>
        </p:nvSpPr>
        <p:spPr>
          <a:xfrm>
            <a:off x="597198" y="1382445"/>
            <a:ext cx="3756688" cy="307777"/>
          </a:xfrm>
          <a:prstGeom prst="rect">
            <a:avLst/>
          </a:prstGeom>
          <a:solidFill>
            <a:schemeClr val="bg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dirty="0">
                <a:solidFill>
                  <a:srgbClr val="206E7F"/>
                </a:solidFill>
                <a:latin typeface="Corbel" panose="020B0503020204020204" pitchFamily="34" charset="0"/>
              </a:rPr>
              <a:t>IMPLEMENTATION CONSIDERATIONS</a:t>
            </a:r>
            <a:endParaRPr kumimoji="0" lang="en-US" sz="1400" b="1" i="0" u="none" strike="noStrike" kern="1200" cap="none" spc="0" normalizeH="0" baseline="0" noProof="0" dirty="0">
              <a:ln>
                <a:noFill/>
              </a:ln>
              <a:solidFill>
                <a:srgbClr val="206E7F"/>
              </a:solidFill>
              <a:effectLst/>
              <a:uLnTx/>
              <a:uFillTx/>
              <a:latin typeface="Corbel" panose="020B0503020204020204" pitchFamily="34" charset="0"/>
              <a:ea typeface="+mn-ea"/>
              <a:cs typeface="+mn-cs"/>
            </a:endParaRPr>
          </a:p>
        </p:txBody>
      </p:sp>
      <p:sp>
        <p:nvSpPr>
          <p:cNvPr id="8" name="Title 7">
            <a:extLst>
              <a:ext uri="{FF2B5EF4-FFF2-40B4-BE49-F238E27FC236}">
                <a16:creationId xmlns:a16="http://schemas.microsoft.com/office/drawing/2014/main" id="{0618B54A-80A3-483D-B18E-698F783E14FA}"/>
              </a:ext>
            </a:extLst>
          </p:cNvPr>
          <p:cNvSpPr txBox="1">
            <a:spLocks/>
          </p:cNvSpPr>
          <p:nvPr/>
        </p:nvSpPr>
        <p:spPr>
          <a:xfrm>
            <a:off x="1168400" y="523240"/>
            <a:ext cx="7524264" cy="31448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215" b="1" kern="1200" baseline="0">
                <a:solidFill>
                  <a:srgbClr val="FF0000"/>
                </a:solidFill>
                <a:latin typeface="+mj-lt"/>
                <a:ea typeface="+mj-ea"/>
                <a:cs typeface="+mj-cs"/>
              </a:defRPr>
            </a:lvl1pPr>
          </a:lstStyle>
          <a:p>
            <a:pPr algn="r">
              <a:defRPr/>
            </a:pPr>
            <a:r>
              <a:rPr lang="en-US" sz="2000" dirty="0">
                <a:solidFill>
                  <a:prstClr val="black"/>
                </a:solidFill>
                <a:latin typeface="Corbel" panose="020B0503020204020204" pitchFamily="34" charset="0"/>
              </a:rPr>
              <a:t>Debt For Climate</a:t>
            </a:r>
          </a:p>
        </p:txBody>
      </p:sp>
    </p:spTree>
    <p:extLst>
      <p:ext uri="{BB962C8B-B14F-4D97-AF65-F5344CB8AC3E}">
        <p14:creationId xmlns:p14="http://schemas.microsoft.com/office/powerpoint/2010/main" val="33431961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65FE8E6CF70A47A8F035A015E9F1F7" ma:contentTypeVersion="12" ma:contentTypeDescription="Create a new document." ma:contentTypeScope="" ma:versionID="38b770b5ebd7667dd925ddf71d102c4a">
  <xsd:schema xmlns:xsd="http://www.w3.org/2001/XMLSchema" xmlns:xs="http://www.w3.org/2001/XMLSchema" xmlns:p="http://schemas.microsoft.com/office/2006/metadata/properties" xmlns:ns2="f8214e2d-33b2-4eeb-b42c-74f4a521dc72" xmlns:ns3="5e6c0ddd-80da-4eb2-a8fb-ab0a41ffb427" targetNamespace="http://schemas.microsoft.com/office/2006/metadata/properties" ma:root="true" ma:fieldsID="fdc33f3b9944e5f769173b7b22da2c6c" ns2:_="" ns3:_="">
    <xsd:import namespace="f8214e2d-33b2-4eeb-b42c-74f4a521dc72"/>
    <xsd:import namespace="5e6c0ddd-80da-4eb2-a8fb-ab0a41ffb42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214e2d-33b2-4eeb-b42c-74f4a521dc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e6c0ddd-80da-4eb2-a8fb-ab0a41ffb42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2C602B1-0B7A-4152-A3F4-D227447C03BA}">
  <ds:schemaRefs>
    <ds:schemaRef ds:uri="http://schemas.microsoft.com/sharepoint/v3/contenttype/forms"/>
  </ds:schemaRefs>
</ds:datastoreItem>
</file>

<file path=customXml/itemProps2.xml><?xml version="1.0" encoding="utf-8"?>
<ds:datastoreItem xmlns:ds="http://schemas.openxmlformats.org/officeDocument/2006/customXml" ds:itemID="{3403E333-7404-490B-8359-7840DFE7C2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214e2d-33b2-4eeb-b42c-74f4a521dc72"/>
    <ds:schemaRef ds:uri="5e6c0ddd-80da-4eb2-a8fb-ab0a41ffb4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30F232A-7A83-47DE-886A-A71F791EE58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918</TotalTime>
  <Words>638</Words>
  <Application>Microsoft Office PowerPoint</Application>
  <PresentationFormat>On-screen Show (4:3)</PresentationFormat>
  <Paragraphs>146</Paragraphs>
  <Slides>11</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Calibri Light</vt:lpstr>
      <vt:lpstr>Century Gothic</vt:lpstr>
      <vt:lpstr>Corbel</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Gerrit Held</dc:creator>
  <cp:lastModifiedBy>Chesney, Jamella</cp:lastModifiedBy>
  <cp:revision>71</cp:revision>
  <cp:lastPrinted>2019-05-15T01:44:48Z</cp:lastPrinted>
  <dcterms:created xsi:type="dcterms:W3CDTF">2019-03-12T04:34:04Z</dcterms:created>
  <dcterms:modified xsi:type="dcterms:W3CDTF">2021-06-25T11:04:24Z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7390d022-03f2-4fe2-8821-ae66b307b4ff</vt:lpwstr>
  </property>
  <property fmtid="{D5CDD505-2E9C-101B-9397-08002B2CF9AE}" pid="3" name="ContentTypeId">
    <vt:lpwstr>0x0101006E65FE8E6CF70A47A8F035A015E9F1F7</vt:lpwstr>
  </property>
</Properties>
</file>