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handoutMasterIdLst>
    <p:handoutMasterId r:id="rId14"/>
  </p:handoutMasterIdLst>
  <p:sldIdLst>
    <p:sldId id="270" r:id="rId5"/>
    <p:sldId id="313" r:id="rId6"/>
    <p:sldId id="326" r:id="rId7"/>
    <p:sldId id="271" r:id="rId8"/>
    <p:sldId id="325" r:id="rId9"/>
    <p:sldId id="314" r:id="rId10"/>
    <p:sldId id="324" r:id="rId11"/>
    <p:sldId id="29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7D"/>
    <a:srgbClr val="9B9BBD"/>
    <a:srgbClr val="69699D"/>
    <a:srgbClr val="E0E0EB"/>
    <a:srgbClr val="CDCDDE"/>
    <a:srgbClr val="EBEBF1"/>
    <a:srgbClr val="F5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74375" autoAdjust="0"/>
  </p:normalViewPr>
  <p:slideViewPr>
    <p:cSldViewPr snapToGrid="0" showGuides="1">
      <p:cViewPr varScale="1">
        <p:scale>
          <a:sx n="76" d="100"/>
          <a:sy n="76" d="100"/>
        </p:scale>
        <p:origin x="96" y="774"/>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notesViewPr>
    <p:cSldViewPr snapToGrid="0">
      <p:cViewPr>
        <p:scale>
          <a:sx n="125" d="100"/>
          <a:sy n="125" d="100"/>
        </p:scale>
        <p:origin x="306" y="-9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1B59843-79A3-4C8F-A931-1EFA527C56A8}" type="datetimeFigureOut">
              <a:rPr lang="en-GB" smtClean="0"/>
              <a:t>16/11/2017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FF587A-087E-4B86-A69E-5665A7B0CDE8}" type="slidenum">
              <a:rPr lang="en-GB" smtClean="0"/>
              <a:t>‹#›</a:t>
            </a:fld>
            <a:endParaRPr lang="en-GB"/>
          </a:p>
        </p:txBody>
      </p:sp>
    </p:spTree>
    <p:extLst>
      <p:ext uri="{BB962C8B-B14F-4D97-AF65-F5344CB8AC3E}">
        <p14:creationId xmlns:p14="http://schemas.microsoft.com/office/powerpoint/2010/main" val="474895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F89396-D2EB-4745-8D92-003E09A572DC}" type="datetimeFigureOut">
              <a:rPr lang="en-GB" smtClean="0"/>
              <a:t>16/11/2017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4320A6E-BD09-4C87-A520-F7B0DCE9D142}" type="slidenum">
              <a:rPr lang="en-GB" smtClean="0"/>
              <a:t>‹#›</a:t>
            </a:fld>
            <a:endParaRPr lang="en-GB"/>
          </a:p>
        </p:txBody>
      </p:sp>
    </p:spTree>
    <p:extLst>
      <p:ext uri="{BB962C8B-B14F-4D97-AF65-F5344CB8AC3E}">
        <p14:creationId xmlns:p14="http://schemas.microsoft.com/office/powerpoint/2010/main" val="1193108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254DA-DBD5-4F7B-AEFB-C9E01714513B}" type="slidenum">
              <a:rPr lang="en-GB" smtClean="0"/>
              <a:t>1</a:t>
            </a:fld>
            <a:endParaRPr lang="en-GB"/>
          </a:p>
        </p:txBody>
      </p:sp>
    </p:spTree>
    <p:extLst>
      <p:ext uri="{BB962C8B-B14F-4D97-AF65-F5344CB8AC3E}">
        <p14:creationId xmlns:p14="http://schemas.microsoft.com/office/powerpoint/2010/main" val="212171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320A6E-BD09-4C87-A520-F7B0DCE9D142}" type="slidenum">
              <a:rPr lang="en-GB" smtClean="0"/>
              <a:t>2</a:t>
            </a:fld>
            <a:endParaRPr lang="en-GB"/>
          </a:p>
        </p:txBody>
      </p:sp>
    </p:spTree>
    <p:extLst>
      <p:ext uri="{BB962C8B-B14F-4D97-AF65-F5344CB8AC3E}">
        <p14:creationId xmlns:p14="http://schemas.microsoft.com/office/powerpoint/2010/main" val="3305687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Interactive:</a:t>
            </a:r>
          </a:p>
          <a:p>
            <a:r>
              <a:rPr lang="en-GB" sz="1400" dirty="0" smtClean="0"/>
              <a:t>Why</a:t>
            </a:r>
            <a:r>
              <a:rPr lang="en-GB" sz="1400" baseline="0" dirty="0" smtClean="0"/>
              <a:t> are families best placed to CVE?</a:t>
            </a:r>
          </a:p>
          <a:p>
            <a:r>
              <a:rPr lang="en-GB" sz="1400" baseline="0" dirty="0" smtClean="0"/>
              <a:t>Prompts: mum knows best; deep rooted connection; know when child is unwell</a:t>
            </a:r>
          </a:p>
          <a:p>
            <a:r>
              <a:rPr lang="en-GB" sz="1400" baseline="0" dirty="0" smtClean="0"/>
              <a:t>Ask audience to share examples?</a:t>
            </a:r>
          </a:p>
          <a:p>
            <a:r>
              <a:rPr lang="en-GB" sz="1400" baseline="0" dirty="0" smtClean="0"/>
              <a:t>What are the challenges (if any)? </a:t>
            </a:r>
          </a:p>
          <a:p>
            <a:r>
              <a:rPr lang="en-GB" sz="1400" baseline="0" dirty="0" smtClean="0"/>
              <a:t>Prompts: inter-generational differences; Parent – child disconnect; </a:t>
            </a:r>
            <a:endParaRPr lang="en-GB" sz="1400" dirty="0"/>
          </a:p>
        </p:txBody>
      </p:sp>
      <p:sp>
        <p:nvSpPr>
          <p:cNvPr id="4" name="Slide Number Placeholder 3"/>
          <p:cNvSpPr>
            <a:spLocks noGrp="1"/>
          </p:cNvSpPr>
          <p:nvPr>
            <p:ph type="sldNum" sz="quarter" idx="10"/>
          </p:nvPr>
        </p:nvSpPr>
        <p:spPr/>
        <p:txBody>
          <a:bodyPr/>
          <a:lstStyle/>
          <a:p>
            <a:fld id="{69B254DA-DBD5-4F7B-AEFB-C9E01714513B}" type="slidenum">
              <a:rPr lang="en-GB" smtClean="0"/>
              <a:t>3</a:t>
            </a:fld>
            <a:endParaRPr lang="en-GB"/>
          </a:p>
        </p:txBody>
      </p:sp>
    </p:spTree>
    <p:extLst>
      <p:ext uri="{BB962C8B-B14F-4D97-AF65-F5344CB8AC3E}">
        <p14:creationId xmlns:p14="http://schemas.microsoft.com/office/powerpoint/2010/main" val="201693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4</a:t>
            </a:fld>
            <a:endParaRPr lang="en-GB"/>
          </a:p>
        </p:txBody>
      </p:sp>
    </p:spTree>
    <p:extLst>
      <p:ext uri="{BB962C8B-B14F-4D97-AF65-F5344CB8AC3E}">
        <p14:creationId xmlns:p14="http://schemas.microsoft.com/office/powerpoint/2010/main" val="383292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320A6E-BD09-4C87-A520-F7B0DCE9D142}" type="slidenum">
              <a:rPr lang="en-GB" smtClean="0"/>
              <a:t>5</a:t>
            </a:fld>
            <a:endParaRPr lang="en-GB"/>
          </a:p>
        </p:txBody>
      </p:sp>
    </p:spTree>
    <p:extLst>
      <p:ext uri="{BB962C8B-B14F-4D97-AF65-F5344CB8AC3E}">
        <p14:creationId xmlns:p14="http://schemas.microsoft.com/office/powerpoint/2010/main" val="3077989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900" dirty="0"/>
          </a:p>
        </p:txBody>
      </p:sp>
      <p:sp>
        <p:nvSpPr>
          <p:cNvPr id="4" name="Slide Number Placeholder 3"/>
          <p:cNvSpPr>
            <a:spLocks noGrp="1"/>
          </p:cNvSpPr>
          <p:nvPr>
            <p:ph type="sldNum" sz="quarter" idx="10"/>
          </p:nvPr>
        </p:nvSpPr>
        <p:spPr/>
        <p:txBody>
          <a:bodyPr/>
          <a:lstStyle/>
          <a:p>
            <a:fld id="{69B254DA-DBD5-4F7B-AEFB-C9E01714513B}" type="slidenum">
              <a:rPr lang="en-GB" smtClean="0"/>
              <a:t>6</a:t>
            </a:fld>
            <a:endParaRPr lang="en-GB"/>
          </a:p>
        </p:txBody>
      </p:sp>
    </p:spTree>
    <p:extLst>
      <p:ext uri="{BB962C8B-B14F-4D97-AF65-F5344CB8AC3E}">
        <p14:creationId xmlns:p14="http://schemas.microsoft.com/office/powerpoint/2010/main" val="4054604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4320A6E-BD09-4C87-A520-F7B0DCE9D142}" type="slidenum">
              <a:rPr lang="en-GB" smtClean="0"/>
              <a:t>7</a:t>
            </a:fld>
            <a:endParaRPr lang="en-GB"/>
          </a:p>
        </p:txBody>
      </p:sp>
    </p:spTree>
    <p:extLst>
      <p:ext uri="{BB962C8B-B14F-4D97-AF65-F5344CB8AC3E}">
        <p14:creationId xmlns:p14="http://schemas.microsoft.com/office/powerpoint/2010/main" val="1208979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B254DA-DBD5-4F7B-AEFB-C9E01714513B}" type="slidenum">
              <a:rPr lang="en-GB" smtClean="0"/>
              <a:t>8</a:t>
            </a:fld>
            <a:endParaRPr lang="en-GB"/>
          </a:p>
        </p:txBody>
      </p:sp>
    </p:spTree>
    <p:extLst>
      <p:ext uri="{BB962C8B-B14F-4D97-AF65-F5344CB8AC3E}">
        <p14:creationId xmlns:p14="http://schemas.microsoft.com/office/powerpoint/2010/main" val="2022561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
        <p:nvSpPr>
          <p:cNvPr id="2" name="Title 1"/>
          <p:cNvSpPr>
            <a:spLocks noGrp="1"/>
          </p:cNvSpPr>
          <p:nvPr>
            <p:ph type="ctrTitle" hasCustomPrompt="1"/>
          </p:nvPr>
        </p:nvSpPr>
        <p:spPr>
          <a:xfrm>
            <a:off x="685801" y="1362993"/>
            <a:ext cx="4816642" cy="1909595"/>
          </a:xfrm>
        </p:spPr>
        <p:txBody>
          <a:bodyPr lIns="0" anchor="ctr" anchorCtr="0">
            <a:normAutofit/>
          </a:bodyPr>
          <a:lstStyle>
            <a:lvl1pPr algn="l">
              <a:defRPr sz="5400" b="0">
                <a:solidFill>
                  <a:schemeClr val="bg1"/>
                </a:solidFill>
                <a:latin typeface="Trebuchet MS" panose="020B0603020202020204" pitchFamily="34" charset="0"/>
                <a:cs typeface="Arial" panose="020B060402020202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708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1" y="2149643"/>
            <a:ext cx="3943349" cy="3096125"/>
          </a:xfrm>
        </p:spPr>
        <p:txBody>
          <a:bodyPr>
            <a:normAutofit/>
          </a:bodyPr>
          <a:lstStyle>
            <a:lvl1pPr marL="0" indent="0">
              <a:lnSpc>
                <a:spcPct val="125000"/>
              </a:lnSpc>
              <a:buFontTx/>
              <a:buNone/>
              <a:defRPr sz="1600">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8" name="Text Placeholder 7"/>
          <p:cNvSpPr>
            <a:spLocks noGrp="1"/>
          </p:cNvSpPr>
          <p:nvPr>
            <p:ph type="body" sz="quarter" idx="13"/>
          </p:nvPr>
        </p:nvSpPr>
        <p:spPr>
          <a:xfrm>
            <a:off x="628650" y="5583238"/>
            <a:ext cx="3782929" cy="773112"/>
          </a:xfrm>
        </p:spPr>
        <p:txBody>
          <a:bodyPr>
            <a:normAutofit/>
          </a:bodyPr>
          <a:lstStyle>
            <a:lvl1pPr marL="0" indent="0">
              <a:lnSpc>
                <a:spcPct val="110000"/>
              </a:lnSpc>
              <a:buFontTx/>
              <a:buNone/>
              <a:defRPr sz="1400" i="1">
                <a:solidFill>
                  <a:srgbClr val="37377D"/>
                </a:solidFill>
                <a:latin typeface="Trebuchet MS" panose="020B0603020202020204"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94913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B1A7843-B289-48CF-8C7F-D871F1651954}" type="datetimeFigureOut">
              <a:rPr lang="en-GB" smtClean="0"/>
              <a:t>16/11/2017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403523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A7843-B289-48CF-8C7F-D871F1651954}" type="datetimeFigureOut">
              <a:rPr lang="en-GB" smtClean="0"/>
              <a:t>16/11/2017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55475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377348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2" name="Title 1"/>
          <p:cNvSpPr>
            <a:spLocks noGrp="1"/>
          </p:cNvSpPr>
          <p:nvPr>
            <p:ph type="ctrTitle" hasCustomPrompt="1"/>
          </p:nvPr>
        </p:nvSpPr>
        <p:spPr>
          <a:xfrm>
            <a:off x="685800" y="1362993"/>
            <a:ext cx="6857999" cy="1909595"/>
          </a:xfrm>
        </p:spPr>
        <p:txBody>
          <a:bodyPr lIns="0" anchor="ctr" anchorCtr="0">
            <a:normAutofit/>
          </a:bodyPr>
          <a:lstStyle>
            <a:lvl1pPr algn="l">
              <a:tabLst>
                <a:tab pos="2328863" algn="l"/>
              </a:tabLst>
              <a:defRPr sz="2800" b="0" baseline="0">
                <a:solidFill>
                  <a:schemeClr val="bg1"/>
                </a:solidFill>
                <a:latin typeface="Trebuchet MS" panose="020B0603020202020204" pitchFamily="34" charset="0"/>
                <a:cs typeface="Arial" panose="020B0604020202020204" pitchFamily="34" charset="0"/>
              </a:defRPr>
            </a:lvl1pPr>
          </a:lstStyle>
          <a:p>
            <a:r>
              <a:rPr lang="en-US" dirty="0" smtClean="0"/>
              <a:t>Presented by:	Name of Presenter</a:t>
            </a:r>
            <a:br>
              <a:rPr lang="en-US" dirty="0" smtClean="0"/>
            </a:br>
            <a:r>
              <a:rPr lang="en-US" dirty="0" smtClean="0"/>
              <a:t/>
            </a:r>
            <a:br>
              <a:rPr lang="en-US" dirty="0" smtClean="0"/>
            </a:br>
            <a:r>
              <a:rPr lang="en-US" dirty="0" smtClean="0"/>
              <a:t>Email:	Presenter’s email address</a:t>
            </a:r>
            <a:br>
              <a:rPr lang="en-US" dirty="0" smtClean="0"/>
            </a:br>
            <a:r>
              <a:rPr lang="en-US" dirty="0" smtClean="0"/>
              <a:t>Tel:	Presenter’s contact number</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Tree>
    <p:extLst>
      <p:ext uri="{BB962C8B-B14F-4D97-AF65-F5344CB8AC3E}">
        <p14:creationId xmlns:p14="http://schemas.microsoft.com/office/powerpoint/2010/main" val="1348512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p:txBody>
          <a:bodyPr/>
          <a:lstStyle>
            <a:lvl1pPr>
              <a:spcAft>
                <a:spcPts val="600"/>
              </a:spcAft>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endParaRPr lang="en-US" dirty="0" smtClean="0"/>
          </a:p>
          <a:p>
            <a:pPr lvl="0"/>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endParaRPr lang="en-US" dirty="0" smtClean="0"/>
          </a:p>
          <a:p>
            <a:pPr lvl="0"/>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a:t>
            </a:r>
          </a:p>
          <a:p>
            <a:pPr lvl="0"/>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endParaRPr lang="en-US" dirty="0" smtClean="0"/>
          </a:p>
          <a:p>
            <a:pPr lvl="0"/>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endParaRPr lang="en-US" dirty="0" smtClean="0"/>
          </a:p>
          <a:p>
            <a:pPr lvl="0"/>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255336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no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0" y="2149643"/>
            <a:ext cx="7886700" cy="4027320"/>
          </a:xfrm>
        </p:spPr>
        <p:txBody>
          <a:bodyPr/>
          <a:lstStyle>
            <a:lvl1pPr marL="0" indent="0">
              <a:lnSpc>
                <a:spcPct val="125000"/>
              </a:lnSpc>
              <a:buFontTx/>
              <a:buNone/>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4328610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Trebuchet MS" panose="020B0603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47256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3561347"/>
            <a:ext cx="3886200" cy="2615616"/>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3561347"/>
            <a:ext cx="3886200" cy="2615616"/>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16/11/2017</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
        <p:nvSpPr>
          <p:cNvPr id="9" name="Text Placeholder 8"/>
          <p:cNvSpPr>
            <a:spLocks noGrp="1"/>
          </p:cNvSpPr>
          <p:nvPr>
            <p:ph type="body" sz="quarter" idx="13" hasCustomPrompt="1"/>
          </p:nvPr>
        </p:nvSpPr>
        <p:spPr>
          <a:xfrm>
            <a:off x="628649" y="2005097"/>
            <a:ext cx="7886701" cy="1232484"/>
          </a:xfrm>
        </p:spPr>
        <p:txBody>
          <a:bodyPr/>
          <a:lstStyle>
            <a:lvl1pPr marL="0" indent="0">
              <a:lnSpc>
                <a:spcPct val="100000"/>
              </a:lnSpc>
              <a:buFontTx/>
              <a:buNone/>
              <a:defRPr>
                <a:solidFill>
                  <a:srgbClr val="37377D"/>
                </a:solidFill>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a:t>
            </a:r>
          </a:p>
        </p:txBody>
      </p:sp>
    </p:spTree>
    <p:extLst>
      <p:ext uri="{BB962C8B-B14F-4D97-AF65-F5344CB8AC3E}">
        <p14:creationId xmlns:p14="http://schemas.microsoft.com/office/powerpoint/2010/main" val="30393420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no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2060494"/>
            <a:ext cx="3886200" cy="4116469"/>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2060494"/>
            <a:ext cx="3886200" cy="4116469"/>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16/11/2017</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144521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3 blue bars">
    <p:spTree>
      <p:nvGrpSpPr>
        <p:cNvPr id="1" name=""/>
        <p:cNvGrpSpPr/>
        <p:nvPr/>
      </p:nvGrpSpPr>
      <p:grpSpPr>
        <a:xfrm>
          <a:off x="0" y="0"/>
          <a:ext cx="0" cy="0"/>
          <a:chOff x="0" y="0"/>
          <a:chExt cx="0" cy="0"/>
        </a:xfrm>
      </p:grpSpPr>
      <p:sp>
        <p:nvSpPr>
          <p:cNvPr id="9" name="Freeform 8"/>
          <p:cNvSpPr/>
          <p:nvPr userDrawn="1"/>
        </p:nvSpPr>
        <p:spPr>
          <a:xfrm>
            <a:off x="695325" y="1977190"/>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1" name="Freeform 10"/>
          <p:cNvSpPr/>
          <p:nvPr userDrawn="1"/>
        </p:nvSpPr>
        <p:spPr>
          <a:xfrm>
            <a:off x="695325" y="5021722"/>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0" name="Freeform 9"/>
          <p:cNvSpPr/>
          <p:nvPr userDrawn="1"/>
        </p:nvSpPr>
        <p:spPr>
          <a:xfrm>
            <a:off x="695325" y="3499456"/>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13" name="Text Placeholder 12"/>
          <p:cNvSpPr>
            <a:spLocks noGrp="1"/>
          </p:cNvSpPr>
          <p:nvPr>
            <p:ph type="body" sz="quarter" idx="13"/>
          </p:nvPr>
        </p:nvSpPr>
        <p:spPr>
          <a:xfrm>
            <a:off x="1209757" y="2047039"/>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4" name="Text Placeholder 12"/>
          <p:cNvSpPr>
            <a:spLocks noGrp="1"/>
          </p:cNvSpPr>
          <p:nvPr>
            <p:ph type="body" sz="quarter" idx="14"/>
          </p:nvPr>
        </p:nvSpPr>
        <p:spPr>
          <a:xfrm>
            <a:off x="1209757" y="356930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5" name="Text Placeholder 12"/>
          <p:cNvSpPr>
            <a:spLocks noGrp="1"/>
          </p:cNvSpPr>
          <p:nvPr>
            <p:ph type="body" sz="quarter" idx="15"/>
          </p:nvPr>
        </p:nvSpPr>
        <p:spPr>
          <a:xfrm>
            <a:off x="1209757" y="510222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25779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B1A7843-B289-48CF-8C7F-D871F1651954}" type="datetimeFigureOut">
              <a:rPr lang="en-GB" smtClean="0"/>
              <a:t>16/11/2017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620130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94611"/>
            <a:ext cx="7886700" cy="7923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149643"/>
            <a:ext cx="7886700" cy="40273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A7843-B289-48CF-8C7F-D871F1651954}" type="datetimeFigureOut">
              <a:rPr lang="en-GB" smtClean="0"/>
              <a:t>16/11/2017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355934"/>
            <a:ext cx="2057400" cy="365125"/>
          </a:xfrm>
          <a:prstGeom prst="rect">
            <a:avLst/>
          </a:prstGeom>
        </p:spPr>
        <p:txBody>
          <a:bodyPr vert="horz" lIns="91440" tIns="45720" rIns="91440" bIns="45720" rtlCol="0" anchor="ctr"/>
          <a:lstStyle>
            <a:lvl1pPr algn="r">
              <a:defRPr sz="1200">
                <a:solidFill>
                  <a:srgbClr val="37377D"/>
                </a:solidFill>
                <a:latin typeface="Arial" panose="020B0604020202020204" pitchFamily="34" charset="0"/>
                <a:cs typeface="Arial" panose="020B0604020202020204" pitchFamily="34" charset="0"/>
              </a:defRPr>
            </a:lvl1pPr>
          </a:lstStyle>
          <a:p>
            <a:fld id="{ACF34D92-1F3A-472D-85CE-E6DD218884AD}" type="slidenum">
              <a:rPr lang="en-GB" smtClean="0"/>
              <a:pPr/>
              <a:t>‹#›</a:t>
            </a:fld>
            <a:endParaRPr lang="en-GB" dirty="0"/>
          </a:p>
        </p:txBody>
      </p:sp>
      <p:cxnSp>
        <p:nvCxnSpPr>
          <p:cNvPr id="8" name="Straight Connector 7"/>
          <p:cNvCxnSpPr/>
          <p:nvPr userDrawn="1"/>
        </p:nvCxnSpPr>
        <p:spPr>
          <a:xfrm>
            <a:off x="628650" y="866275"/>
            <a:ext cx="8515350" cy="0"/>
          </a:xfrm>
          <a:prstGeom prst="line">
            <a:avLst/>
          </a:prstGeom>
          <a:ln>
            <a:solidFill>
              <a:srgbClr val="3737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28408" y="315267"/>
            <a:ext cx="2259171" cy="451306"/>
          </a:xfrm>
          <a:prstGeom prst="rect">
            <a:avLst/>
          </a:prstGeom>
        </p:spPr>
      </p:pic>
    </p:spTree>
    <p:extLst>
      <p:ext uri="{BB962C8B-B14F-4D97-AF65-F5344CB8AC3E}">
        <p14:creationId xmlns:p14="http://schemas.microsoft.com/office/powerpoint/2010/main" val="3434448368"/>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86" r:id="rId3"/>
    <p:sldLayoutId id="2147483696" r:id="rId4"/>
    <p:sldLayoutId id="2147483687" r:id="rId5"/>
    <p:sldLayoutId id="2147483688" r:id="rId6"/>
    <p:sldLayoutId id="2147483700" r:id="rId7"/>
    <p:sldLayoutId id="2147483697" r:id="rId8"/>
    <p:sldLayoutId id="2147483689" r:id="rId9"/>
    <p:sldLayoutId id="2147483698" r:id="rId10"/>
    <p:sldLayoutId id="2147483690" r:id="rId11"/>
    <p:sldLayoutId id="2147483691" r:id="rId12"/>
    <p:sldLayoutId id="2147483694"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rgbClr val="37377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7377D"/>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362993"/>
            <a:ext cx="8142513" cy="1909595"/>
          </a:xfrm>
        </p:spPr>
        <p:txBody>
          <a:bodyPr anchor="t" anchorCtr="0">
            <a:noAutofit/>
          </a:bodyPr>
          <a:lstStyle/>
          <a:p>
            <a:r>
              <a:rPr lang="en-GB" sz="4400" dirty="0"/>
              <a:t>Women </a:t>
            </a:r>
            <a:r>
              <a:rPr lang="en-GB" sz="4400" dirty="0" smtClean="0"/>
              <a:t>and P/CVE </a:t>
            </a:r>
            <a:br>
              <a:rPr lang="en-GB" sz="4400" dirty="0" smtClean="0"/>
            </a:br>
            <a:r>
              <a:rPr lang="en-GB" sz="4400" dirty="0" smtClean="0"/>
              <a:t>(Preventing </a:t>
            </a:r>
            <a:r>
              <a:rPr lang="en-GB" sz="4400" dirty="0"/>
              <a:t>and Countering Violent </a:t>
            </a:r>
            <a:r>
              <a:rPr lang="en-GB" sz="4400" dirty="0" smtClean="0"/>
              <a:t>Extremism)</a:t>
            </a:r>
            <a:r>
              <a:rPr lang="en-GB" sz="4400" dirty="0" smtClean="0"/>
              <a:t/>
            </a:r>
            <a:br>
              <a:rPr lang="en-GB" sz="4400" dirty="0" smtClean="0"/>
            </a:br>
            <a:r>
              <a:rPr lang="en-GB" sz="4400" dirty="0" smtClean="0"/>
              <a:t/>
            </a:r>
            <a:br>
              <a:rPr lang="en-GB" sz="4400" dirty="0" smtClean="0"/>
            </a:br>
            <a:r>
              <a:rPr lang="en-GB" sz="4400" dirty="0" smtClean="0"/>
              <a:t/>
            </a:r>
            <a:br>
              <a:rPr lang="en-GB" sz="4400" dirty="0" smtClean="0"/>
            </a:br>
            <a:endParaRPr lang="en-GB" sz="4400" dirty="0"/>
          </a:p>
        </p:txBody>
      </p:sp>
      <p:sp>
        <p:nvSpPr>
          <p:cNvPr id="7" name="Subtitle 6"/>
          <p:cNvSpPr>
            <a:spLocks noGrp="1"/>
          </p:cNvSpPr>
          <p:nvPr>
            <p:ph type="subTitle" idx="1"/>
          </p:nvPr>
        </p:nvSpPr>
        <p:spPr>
          <a:xfrm>
            <a:off x="1428244" y="5017315"/>
            <a:ext cx="6858000" cy="697246"/>
          </a:xfrm>
        </p:spPr>
        <p:txBody>
          <a:bodyPr/>
          <a:lstStyle/>
          <a:p>
            <a:pPr algn="r"/>
            <a:r>
              <a:rPr lang="en-GB" dirty="0" smtClean="0"/>
              <a:t>2017</a:t>
            </a:r>
            <a:endParaRPr lang="en-GB" dirty="0"/>
          </a:p>
        </p:txBody>
      </p:sp>
    </p:spTree>
    <p:extLst>
      <p:ext uri="{BB962C8B-B14F-4D97-AF65-F5344CB8AC3E}">
        <p14:creationId xmlns:p14="http://schemas.microsoft.com/office/powerpoint/2010/main" val="420026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Introduction</a:t>
            </a:r>
            <a:endParaRPr lang="en-GB" dirty="0"/>
          </a:p>
        </p:txBody>
      </p:sp>
      <p:sp>
        <p:nvSpPr>
          <p:cNvPr id="3" name="Content Placeholder 2"/>
          <p:cNvSpPr>
            <a:spLocks noGrp="1"/>
          </p:cNvSpPr>
          <p:nvPr>
            <p:ph idx="1"/>
          </p:nvPr>
        </p:nvSpPr>
        <p:spPr>
          <a:xfrm>
            <a:off x="590723" y="1940031"/>
            <a:ext cx="7962554" cy="3263504"/>
          </a:xfrm>
        </p:spPr>
        <p:txBody>
          <a:bodyPr>
            <a:noAutofit/>
          </a:bodyPr>
          <a:lstStyle/>
          <a:p>
            <a:r>
              <a:rPr lang="en-GB" sz="1800" dirty="0" smtClean="0"/>
              <a:t>Women </a:t>
            </a:r>
            <a:r>
              <a:rPr lang="en-GB" sz="1800" dirty="0"/>
              <a:t>can play critical roles in developing responses to violence and terrorism, and challenging and delegitimizing extremist narratives. </a:t>
            </a:r>
            <a:endParaRPr lang="en-GB" sz="1800" dirty="0" smtClean="0"/>
          </a:p>
          <a:p>
            <a:r>
              <a:rPr lang="en-GB" sz="1800" dirty="0" smtClean="0"/>
              <a:t>Women </a:t>
            </a:r>
            <a:r>
              <a:rPr lang="en-GB" sz="1800" dirty="0"/>
              <a:t>can be powerful agents of change, and can even play a crucial role both in detecting early signs of radicalization and intervening before individuals become violent</a:t>
            </a:r>
            <a:r>
              <a:rPr lang="en-GB" sz="1800" dirty="0" smtClean="0"/>
              <a:t>.</a:t>
            </a:r>
          </a:p>
          <a:p>
            <a:r>
              <a:rPr lang="en-GB" sz="1800" dirty="0"/>
              <a:t>Understanding these varied roles of women is critical to developing more nuanced and targeted efforts to counter violent extremism and prevent terrorism</a:t>
            </a:r>
            <a:endParaRPr lang="en-GB" sz="1800" dirty="0" smtClean="0"/>
          </a:p>
          <a:p>
            <a:r>
              <a:rPr lang="en-GB" sz="1800" dirty="0"/>
              <a:t>United Nations Security Council Resolution 1325 notes, women are disproportionately affected by violence during conflict, and have in many places played important roles in efforts to prevent and mitigate conflict and violence, and rebuild the resilience of affected communities.</a:t>
            </a:r>
            <a:endParaRPr lang="en-GB" sz="1800" dirty="0" smtClean="0">
              <a:latin typeface="Trebuchet MS" panose="020B0603020202020204" pitchFamily="34" charset="0"/>
            </a:endParaRPr>
          </a:p>
        </p:txBody>
      </p:sp>
    </p:spTree>
    <p:extLst>
      <p:ext uri="{BB962C8B-B14F-4D97-AF65-F5344CB8AC3E}">
        <p14:creationId xmlns:p14="http://schemas.microsoft.com/office/powerpoint/2010/main" val="1672893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a:t>
            </a:r>
            <a:r>
              <a:rPr lang="en-GB" dirty="0" smtClean="0"/>
              <a:t>Women </a:t>
            </a:r>
            <a:r>
              <a:rPr lang="en-GB" dirty="0" smtClean="0"/>
              <a:t>important?</a:t>
            </a:r>
            <a:endParaRPr lang="en-GB" dirty="0"/>
          </a:p>
        </p:txBody>
      </p:sp>
      <p:sp>
        <p:nvSpPr>
          <p:cNvPr id="3" name="Content Placeholder 2"/>
          <p:cNvSpPr>
            <a:spLocks noGrp="1"/>
          </p:cNvSpPr>
          <p:nvPr>
            <p:ph idx="1"/>
          </p:nvPr>
        </p:nvSpPr>
        <p:spPr/>
        <p:txBody>
          <a:bodyPr>
            <a:normAutofit fontScale="85000" lnSpcReduction="10000"/>
          </a:bodyPr>
          <a:lstStyle/>
          <a:p>
            <a:r>
              <a:rPr lang="en-GB" sz="1900" dirty="0" smtClean="0">
                <a:ea typeface="ヒラギノ角ゴ Pro W3" charset="0"/>
                <a:cs typeface="Georgia"/>
              </a:rPr>
              <a:t>Women </a:t>
            </a:r>
            <a:r>
              <a:rPr lang="en-GB" sz="1900" dirty="0" smtClean="0">
                <a:ea typeface="ヒラギノ角ゴ Pro W3" charset="0"/>
                <a:cs typeface="Georgia"/>
              </a:rPr>
              <a:t>are vital to preventing and countering violent extremism (P/CVE):</a:t>
            </a:r>
          </a:p>
          <a:p>
            <a:pPr marL="342900" indent="-342900">
              <a:buFont typeface="Arial" panose="020B0604020202020204" pitchFamily="34" charset="0"/>
              <a:buChar char="•"/>
            </a:pPr>
            <a:r>
              <a:rPr lang="en-GB" sz="1900" dirty="0" smtClean="0">
                <a:ea typeface="ヒラギノ角ゴ Pro W3" charset="0"/>
                <a:cs typeface="Georgia"/>
              </a:rPr>
              <a:t>Women </a:t>
            </a:r>
            <a:r>
              <a:rPr lang="en-GB" sz="1900" dirty="0">
                <a:ea typeface="ヒラギノ角ゴ Pro W3" charset="0"/>
                <a:cs typeface="Georgia"/>
              </a:rPr>
              <a:t>can be powerful agents of </a:t>
            </a:r>
            <a:r>
              <a:rPr lang="en-GB" sz="1900" dirty="0" smtClean="0">
                <a:ea typeface="ヒラギノ角ゴ Pro W3" charset="0"/>
                <a:cs typeface="Georgia"/>
              </a:rPr>
              <a:t>change</a:t>
            </a:r>
            <a:endParaRPr lang="en-GB" sz="1900" dirty="0">
              <a:ea typeface="ヒラギノ角ゴ Pro W3" charset="0"/>
              <a:cs typeface="Georgia"/>
            </a:endParaRPr>
          </a:p>
          <a:p>
            <a:pPr marL="285750" indent="-285750">
              <a:buFont typeface="Arial" panose="020B0604020202020204" pitchFamily="34" charset="0"/>
              <a:buChar char="•"/>
            </a:pPr>
            <a:r>
              <a:rPr lang="en-GB" sz="1900" dirty="0">
                <a:ea typeface="ヒラギノ角ゴ Pro W3" charset="0"/>
                <a:cs typeface="Georgia"/>
              </a:rPr>
              <a:t>Play a crucial role both in detecting early signs of radicalization and intervening before individuals become violent.</a:t>
            </a:r>
          </a:p>
          <a:p>
            <a:pPr marL="285750" indent="-285750">
              <a:buFont typeface="Arial" panose="020B0604020202020204" pitchFamily="34" charset="0"/>
              <a:buChar char="•"/>
            </a:pPr>
            <a:r>
              <a:rPr lang="en-GB" sz="1900" dirty="0">
                <a:ea typeface="ヒラギノ角ゴ Pro W3" charset="0"/>
                <a:cs typeface="Georgia"/>
              </a:rPr>
              <a:t>Women play a number of different roles in both the prevention of violent extremism and its perpetration</a:t>
            </a:r>
          </a:p>
          <a:p>
            <a:pPr marL="342900" indent="-342900">
              <a:buFont typeface="Arial" panose="020B0604020202020204" pitchFamily="34" charset="0"/>
              <a:buChar char="•"/>
            </a:pPr>
            <a:r>
              <a:rPr lang="en-GB" sz="1900" dirty="0" smtClean="0">
                <a:ea typeface="ヒラギノ角ゴ Pro W3" charset="0"/>
                <a:cs typeface="Georgia"/>
              </a:rPr>
              <a:t>Support </a:t>
            </a:r>
            <a:r>
              <a:rPr lang="en-GB" sz="1900" dirty="0">
                <a:ea typeface="ヒラギノ角ゴ Pro W3" charset="0"/>
                <a:cs typeface="Georgia"/>
              </a:rPr>
              <a:t>development of family commitment in CVE</a:t>
            </a:r>
          </a:p>
          <a:p>
            <a:pPr marL="342900" indent="-342900">
              <a:buFont typeface="Arial" panose="020B0604020202020204" pitchFamily="34" charset="0"/>
              <a:buChar char="•"/>
            </a:pPr>
            <a:r>
              <a:rPr lang="en-GB" sz="1900" dirty="0">
                <a:ea typeface="ヒラギノ角ゴ Pro W3" charset="0"/>
                <a:cs typeface="Georgia"/>
              </a:rPr>
              <a:t>Support/empower women, particularly mothers as prevention protagonists</a:t>
            </a:r>
          </a:p>
          <a:p>
            <a:pPr marL="1028700" lvl="1" indent="-342900"/>
            <a:r>
              <a:rPr lang="en-GB" sz="1900" dirty="0">
                <a:latin typeface="Trebuchet MS" panose="020B0603020202020204" pitchFamily="34" charset="0"/>
                <a:ea typeface="ヒラギノ角ゴ Pro W3" charset="0"/>
                <a:cs typeface="Georgia"/>
              </a:rPr>
              <a:t>Mothers best placed to identify, predict &amp; respond to potential vulnerabilities to VE</a:t>
            </a:r>
          </a:p>
          <a:p>
            <a:pPr marL="1028700" lvl="1" indent="-342900"/>
            <a:r>
              <a:rPr lang="en-GB" sz="1900" dirty="0">
                <a:latin typeface="Trebuchet MS" panose="020B0603020202020204" pitchFamily="34" charset="0"/>
                <a:ea typeface="ヒラギノ角ゴ Pro W3" charset="0"/>
                <a:cs typeface="Georgia"/>
              </a:rPr>
              <a:t>Offer meaningful counter narratives</a:t>
            </a:r>
          </a:p>
          <a:p>
            <a:pPr marL="1028700" lvl="1" indent="-342900"/>
            <a:r>
              <a:rPr lang="en-GB" sz="1900" dirty="0">
                <a:latin typeface="Trebuchet MS" panose="020B0603020202020204" pitchFamily="34" charset="0"/>
                <a:ea typeface="ヒラギノ角ゴ Pro W3" charset="0"/>
                <a:cs typeface="Georgia"/>
              </a:rPr>
              <a:t>Humanize impact of terrorism</a:t>
            </a:r>
          </a:p>
          <a:p>
            <a:pPr marL="1028700" lvl="1" indent="-342900"/>
            <a:endParaRPr lang="en-GB" sz="1800" dirty="0">
              <a:latin typeface="Trebuchet MS" panose="020B0603020202020204" pitchFamily="34" charset="0"/>
              <a:ea typeface="ヒラギノ角ゴ Pro W3" charset="0"/>
              <a:cs typeface="Georgia"/>
            </a:endParaRPr>
          </a:p>
          <a:p>
            <a:pPr marL="1028700" lvl="1" indent="-342900"/>
            <a:endParaRPr lang="en-GB" sz="1800" dirty="0" smtClean="0">
              <a:latin typeface="Trebuchet MS" panose="020B0603020202020204" pitchFamily="34" charset="0"/>
              <a:ea typeface="ヒラギノ角ゴ Pro W3" charset="0"/>
              <a:cs typeface="Georgia"/>
            </a:endParaRPr>
          </a:p>
          <a:p>
            <a:endParaRPr lang="en-GB" sz="1800" dirty="0" smtClean="0"/>
          </a:p>
          <a:p>
            <a:endParaRPr lang="en-GB" sz="1800" dirty="0">
              <a:ea typeface="ヒラギノ角ゴ Pro W3" charset="0"/>
              <a:cs typeface="Georgia"/>
            </a:endParaRPr>
          </a:p>
          <a:p>
            <a:endParaRPr lang="en-GB" sz="1800" dirty="0" smtClean="0">
              <a:ea typeface="ヒラギノ角ゴ Pro W3" charset="0"/>
              <a:cs typeface="Georgia"/>
            </a:endParaRPr>
          </a:p>
        </p:txBody>
      </p:sp>
    </p:spTree>
    <p:extLst>
      <p:ext uri="{BB962C8B-B14F-4D97-AF65-F5344CB8AC3E}">
        <p14:creationId xmlns:p14="http://schemas.microsoft.com/office/powerpoint/2010/main" val="116249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Supporting </a:t>
            </a:r>
            <a:r>
              <a:rPr lang="en-GB" dirty="0" smtClean="0"/>
              <a:t>Women </a:t>
            </a:r>
            <a:r>
              <a:rPr lang="en-GB" dirty="0"/>
              <a:t>in </a:t>
            </a:r>
            <a:r>
              <a:rPr lang="en-GB" dirty="0" smtClean="0"/>
              <a:t>P/CVE</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endParaRPr lang="en-GB" sz="1600" dirty="0"/>
          </a:p>
        </p:txBody>
      </p:sp>
    </p:spTree>
    <p:extLst>
      <p:ext uri="{BB962C8B-B14F-4D97-AF65-F5344CB8AC3E}">
        <p14:creationId xmlns:p14="http://schemas.microsoft.com/office/powerpoint/2010/main" val="936580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endParaRPr lang="en-GB" sz="2100" dirty="0"/>
          </a:p>
        </p:txBody>
      </p:sp>
      <p:sp>
        <p:nvSpPr>
          <p:cNvPr id="8" name="Subtitle 7"/>
          <p:cNvSpPr>
            <a:spLocks noGrp="1"/>
          </p:cNvSpPr>
          <p:nvPr>
            <p:ph type="subTitle" idx="1"/>
          </p:nvPr>
        </p:nvSpPr>
        <p:spPr>
          <a:xfrm>
            <a:off x="685800" y="1585732"/>
            <a:ext cx="6858000" cy="2552631"/>
          </a:xfrm>
        </p:spPr>
        <p:txBody>
          <a:bodyPr>
            <a:normAutofit/>
          </a:bodyPr>
          <a:lstStyle/>
          <a:p>
            <a:r>
              <a:rPr lang="en-GB" sz="3200" b="1" dirty="0" smtClean="0"/>
              <a:t>Developing your programme</a:t>
            </a:r>
            <a:endParaRPr lang="en-GB" sz="3200" b="1" dirty="0"/>
          </a:p>
          <a:p>
            <a:endParaRPr lang="en-GB" dirty="0"/>
          </a:p>
        </p:txBody>
      </p:sp>
      <p:sp>
        <p:nvSpPr>
          <p:cNvPr id="4" name="AutoShape 2" descr="Image result for commonwealth"/>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5" name="AutoShape 4" descr="Image result for commonwealth"/>
          <p:cNvSpPr>
            <a:spLocks noChangeAspect="1" noChangeArrowheads="1"/>
          </p:cNvSpPr>
          <p:nvPr/>
        </p:nvSpPr>
        <p:spPr bwMode="auto">
          <a:xfrm>
            <a:off x="230981" y="863203"/>
            <a:ext cx="4320237" cy="432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6" name="AutoShape 6" descr="Image result for commonwealth"/>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7" name="AutoShape 8" descr="Image result for commonwealth"/>
          <p:cNvSpPr>
            <a:spLocks noChangeAspect="1" noChangeArrowheads="1"/>
          </p:cNvSpPr>
          <p:nvPr/>
        </p:nvSpPr>
        <p:spPr bwMode="auto">
          <a:xfrm>
            <a:off x="116681" y="-342900"/>
            <a:ext cx="4429125" cy="25003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10" name="Title 1"/>
          <p:cNvSpPr txBox="1">
            <a:spLocks/>
          </p:cNvSpPr>
          <p:nvPr/>
        </p:nvSpPr>
        <p:spPr>
          <a:xfrm>
            <a:off x="855382" y="1143191"/>
            <a:ext cx="7886700" cy="161685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700" b="1" dirty="0"/>
          </a:p>
        </p:txBody>
      </p:sp>
    </p:spTree>
    <p:extLst>
      <p:ext uri="{BB962C8B-B14F-4D97-AF65-F5344CB8AC3E}">
        <p14:creationId xmlns:p14="http://schemas.microsoft.com/office/powerpoint/2010/main" val="1837308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Role of Women in P/CVE </a:t>
            </a:r>
            <a:r>
              <a:rPr lang="en-GB" dirty="0" smtClean="0"/>
              <a:t>Policy &amp; Programmes</a:t>
            </a:r>
            <a:endParaRPr lang="en-GB" dirty="0"/>
          </a:p>
        </p:txBody>
      </p:sp>
      <p:sp>
        <p:nvSpPr>
          <p:cNvPr id="3" name="Content Placeholder 2"/>
          <p:cNvSpPr>
            <a:spLocks noGrp="1"/>
          </p:cNvSpPr>
          <p:nvPr>
            <p:ph idx="1"/>
          </p:nvPr>
        </p:nvSpPr>
        <p:spPr>
          <a:xfrm>
            <a:off x="628650" y="2109887"/>
            <a:ext cx="7886700" cy="4027320"/>
          </a:xfrm>
        </p:spPr>
        <p:txBody>
          <a:bodyPr>
            <a:noAutofit/>
          </a:bodyPr>
          <a:lstStyle/>
          <a:p>
            <a:pPr marL="285750" indent="-285750">
              <a:buFont typeface="Arial" panose="020B0604020202020204" pitchFamily="34" charset="0"/>
              <a:buChar char="•"/>
            </a:pPr>
            <a:r>
              <a:rPr lang="en-GB" sz="1800" dirty="0" smtClean="0"/>
              <a:t>Women may be well placed to create networks of individuals that are resilient to violent extremism (e.g., mothers and teachers)</a:t>
            </a:r>
          </a:p>
          <a:p>
            <a:pPr marL="285750" indent="-285750">
              <a:buFont typeface="Arial" panose="020B0604020202020204" pitchFamily="34" charset="0"/>
              <a:buChar char="•"/>
            </a:pPr>
            <a:r>
              <a:rPr lang="en-GB" sz="1800" dirty="0" smtClean="0"/>
              <a:t>A ‘bottom-up’ strategy is crucial to engaging with women in CVE efforts</a:t>
            </a:r>
          </a:p>
          <a:p>
            <a:pPr marL="285750" indent="-285750">
              <a:buFont typeface="Arial" panose="020B0604020202020204" pitchFamily="34" charset="0"/>
              <a:buChar char="•"/>
            </a:pPr>
            <a:r>
              <a:rPr lang="en-GB" sz="1800" dirty="0" smtClean="0"/>
              <a:t>National Action Plans in support of UNSCR 1325 and related resolutions that relate to Women, Peace &amp; Security, should be better linked &amp; complementary to National CT &amp; CVE strategies</a:t>
            </a:r>
            <a:endParaRPr lang="en-GB" sz="1800" dirty="0" smtClean="0"/>
          </a:p>
          <a:p>
            <a:pPr marL="285750" indent="-285750">
              <a:buFont typeface="Arial" panose="020B0604020202020204" pitchFamily="34" charset="0"/>
              <a:buChar char="•"/>
            </a:pPr>
            <a:r>
              <a:rPr lang="en-GB" sz="1800" dirty="0" smtClean="0"/>
              <a:t>Engaging women in CVE efforts should be done sensitively and with discretion</a:t>
            </a:r>
          </a:p>
          <a:p>
            <a:pPr marL="285750" indent="-285750">
              <a:buFont typeface="Arial" panose="020B0604020202020204" pitchFamily="34" charset="0"/>
              <a:buChar char="•"/>
            </a:pPr>
            <a:endParaRPr lang="en-GB" sz="1800" dirty="0" smtClean="0"/>
          </a:p>
          <a:p>
            <a:pPr marL="285750" indent="-285750">
              <a:buFont typeface="Arial" panose="020B0604020202020204" pitchFamily="34" charset="0"/>
              <a:buChar char="•"/>
            </a:pPr>
            <a:endParaRPr lang="en-GB" sz="1800" dirty="0" smtClean="0"/>
          </a:p>
          <a:p>
            <a:endParaRPr lang="en-GB" sz="1800" dirty="0" smtClean="0"/>
          </a:p>
        </p:txBody>
      </p:sp>
    </p:spTree>
    <p:extLst>
      <p:ext uri="{BB962C8B-B14F-4D97-AF65-F5344CB8AC3E}">
        <p14:creationId xmlns:p14="http://schemas.microsoft.com/office/powerpoint/2010/main" val="1631446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2100" dirty="0"/>
              <a:t/>
            </a:r>
            <a:br>
              <a:rPr lang="en-GB" sz="2100" dirty="0"/>
            </a:br>
            <a:r>
              <a:rPr lang="en-GB" sz="2100" dirty="0"/>
              <a:t/>
            </a:r>
            <a:br>
              <a:rPr lang="en-GB" sz="2100" dirty="0"/>
            </a:br>
            <a:r>
              <a:rPr lang="en-GB" sz="2100" dirty="0"/>
              <a:t/>
            </a:r>
            <a:br>
              <a:rPr lang="en-GB" sz="2100" dirty="0"/>
            </a:br>
            <a:r>
              <a:rPr lang="en-GB" sz="2100" dirty="0"/>
              <a:t/>
            </a:r>
            <a:br>
              <a:rPr lang="en-GB" sz="2100" dirty="0"/>
            </a:br>
            <a:endParaRPr lang="en-GB" sz="2100" dirty="0"/>
          </a:p>
        </p:txBody>
      </p:sp>
      <p:sp>
        <p:nvSpPr>
          <p:cNvPr id="8" name="Subtitle 7"/>
          <p:cNvSpPr>
            <a:spLocks noGrp="1"/>
          </p:cNvSpPr>
          <p:nvPr>
            <p:ph type="subTitle" idx="1"/>
          </p:nvPr>
        </p:nvSpPr>
        <p:spPr>
          <a:xfrm>
            <a:off x="685800" y="1585732"/>
            <a:ext cx="6858000" cy="2552631"/>
          </a:xfrm>
        </p:spPr>
        <p:txBody>
          <a:bodyPr>
            <a:normAutofit/>
          </a:bodyPr>
          <a:lstStyle/>
          <a:p>
            <a:r>
              <a:rPr lang="en-GB" sz="3200" b="1" dirty="0" smtClean="0"/>
              <a:t>Points to consider</a:t>
            </a:r>
            <a:endParaRPr lang="en-GB" sz="3200" b="1" dirty="0"/>
          </a:p>
          <a:p>
            <a:endParaRPr lang="en-GB" dirty="0"/>
          </a:p>
        </p:txBody>
      </p:sp>
      <p:sp>
        <p:nvSpPr>
          <p:cNvPr id="4" name="AutoShape 2" descr="Image result for commonwealth"/>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5" name="AutoShape 4" descr="Image result for commonwealth"/>
          <p:cNvSpPr>
            <a:spLocks noChangeAspect="1" noChangeArrowheads="1"/>
          </p:cNvSpPr>
          <p:nvPr/>
        </p:nvSpPr>
        <p:spPr bwMode="auto">
          <a:xfrm>
            <a:off x="230981" y="863203"/>
            <a:ext cx="4320237" cy="4320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6" name="AutoShape 6" descr="Image result for commonwealth"/>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7" name="AutoShape 8" descr="Image result for commonwealth"/>
          <p:cNvSpPr>
            <a:spLocks noChangeAspect="1" noChangeArrowheads="1"/>
          </p:cNvSpPr>
          <p:nvPr/>
        </p:nvSpPr>
        <p:spPr bwMode="auto">
          <a:xfrm>
            <a:off x="116681" y="-342900"/>
            <a:ext cx="4429125" cy="25003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800"/>
          </a:p>
        </p:txBody>
      </p:sp>
      <p:sp>
        <p:nvSpPr>
          <p:cNvPr id="10" name="Title 1"/>
          <p:cNvSpPr txBox="1">
            <a:spLocks/>
          </p:cNvSpPr>
          <p:nvPr/>
        </p:nvSpPr>
        <p:spPr>
          <a:xfrm>
            <a:off x="855382" y="1143191"/>
            <a:ext cx="7886700" cy="161685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700" b="1" dirty="0"/>
          </a:p>
        </p:txBody>
      </p:sp>
    </p:spTree>
    <p:extLst>
      <p:ext uri="{BB962C8B-B14F-4D97-AF65-F5344CB8AC3E}">
        <p14:creationId xmlns:p14="http://schemas.microsoft.com/office/powerpoint/2010/main" val="226470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323620"/>
            <a:ext cx="6857999" cy="1909595"/>
          </a:xfrm>
        </p:spPr>
        <p:txBody>
          <a:bodyPr>
            <a:normAutofit fontScale="90000"/>
          </a:bodyPr>
          <a:lstStyle/>
          <a:p>
            <a:r>
              <a:rPr lang="en-US" dirty="0" smtClean="0"/>
              <a:t>Presented by:	Patricia Crosby</a:t>
            </a:r>
            <a:br>
              <a:rPr lang="en-US" dirty="0" smtClean="0"/>
            </a:br>
            <a:r>
              <a:rPr lang="en-US" dirty="0" smtClean="0"/>
              <a:t>Email:	</a:t>
            </a:r>
            <a:r>
              <a:rPr lang="en-US" dirty="0" err="1" smtClean="0"/>
              <a:t>p.crosby@commonwealth.int</a:t>
            </a:r>
            <a:r>
              <a:rPr lang="en-US" dirty="0" smtClean="0"/>
              <a:t/>
            </a:r>
            <a:br>
              <a:rPr lang="en-US" dirty="0" smtClean="0"/>
            </a:br>
            <a:r>
              <a:rPr lang="en-US" dirty="0" smtClean="0"/>
              <a:t>Tel:	</a:t>
            </a:r>
            <a:r>
              <a:rPr lang="en-GB" dirty="0" smtClean="0"/>
              <a:t>+44 20 7747 6278</a:t>
            </a:r>
            <a:r>
              <a:rPr lang="en-US" dirty="0" smtClean="0"/>
              <a:t/>
            </a:r>
            <a:br>
              <a:rPr lang="en-US" dirty="0" smtClean="0"/>
            </a:br>
            <a:r>
              <a:rPr lang="en-US" dirty="0" smtClean="0"/>
              <a:t/>
            </a:r>
            <a:br>
              <a:rPr lang="en-US" dirty="0" smtClean="0"/>
            </a:br>
            <a:endParaRPr lang="en-GB" dirty="0"/>
          </a:p>
        </p:txBody>
      </p:sp>
      <p:sp>
        <p:nvSpPr>
          <p:cNvPr id="5" name="Title 3"/>
          <p:cNvSpPr txBox="1">
            <a:spLocks/>
          </p:cNvSpPr>
          <p:nvPr/>
        </p:nvSpPr>
        <p:spPr>
          <a:xfrm>
            <a:off x="685806" y="2818946"/>
            <a:ext cx="6857999" cy="1909595"/>
          </a:xfrm>
          <a:prstGeom prst="rect">
            <a:avLst/>
          </a:prstGeom>
        </p:spPr>
        <p:txBody>
          <a:bodyPr vert="horz" lIns="0" tIns="45720" rIns="91440" bIns="45720" rtlCol="0" anchor="ctr" anchorCtr="0">
            <a:normAutofit fontScale="90000"/>
          </a:bodyPr>
          <a:lstStyle>
            <a:lvl1pPr algn="l" defTabSz="914400" rtl="0" eaLnBrk="1" latinLnBrk="0" hangingPunct="1">
              <a:lnSpc>
                <a:spcPct val="90000"/>
              </a:lnSpc>
              <a:spcBef>
                <a:spcPct val="0"/>
              </a:spcBef>
              <a:buNone/>
              <a:tabLst>
                <a:tab pos="2328863" algn="l"/>
              </a:tabLst>
              <a:defRPr sz="2800" b="0" kern="1200" baseline="0">
                <a:solidFill>
                  <a:schemeClr val="bg1"/>
                </a:solidFill>
                <a:latin typeface="Trebuchet MS" panose="020B0603020202020204" pitchFamily="34" charset="0"/>
                <a:ea typeface="+mj-ea"/>
                <a:cs typeface="Arial" panose="020B0604020202020204" pitchFamily="34" charset="0"/>
              </a:defRPr>
            </a:lvl1pPr>
          </a:lstStyle>
          <a:p>
            <a:r>
              <a:rPr lang="en-US" dirty="0" smtClean="0"/>
              <a:t>Presented by:	Assan Ali</a:t>
            </a:r>
            <a:br>
              <a:rPr lang="en-US" dirty="0" smtClean="0"/>
            </a:br>
            <a:r>
              <a:rPr lang="en-US" dirty="0" smtClean="0"/>
              <a:t>Email:	assan.ali@commonwealth.int</a:t>
            </a:r>
            <a:br>
              <a:rPr lang="en-US" dirty="0" smtClean="0"/>
            </a:br>
            <a:r>
              <a:rPr lang="en-US" dirty="0" smtClean="0"/>
              <a:t>Tel:	+44 20 7747 6539</a:t>
            </a:r>
            <a:br>
              <a:rPr lang="en-US" dirty="0" smtClean="0"/>
            </a:br>
            <a:r>
              <a:rPr lang="en-US" dirty="0" smtClean="0"/>
              <a:t/>
            </a:r>
            <a:br>
              <a:rPr lang="en-US" dirty="0" smtClean="0"/>
            </a:br>
            <a:endParaRPr lang="en-GB" dirty="0"/>
          </a:p>
        </p:txBody>
      </p:sp>
      <p:sp>
        <p:nvSpPr>
          <p:cNvPr id="6" name="Title 3"/>
          <p:cNvSpPr txBox="1">
            <a:spLocks/>
          </p:cNvSpPr>
          <p:nvPr/>
        </p:nvSpPr>
        <p:spPr>
          <a:xfrm>
            <a:off x="702736" y="1346057"/>
            <a:ext cx="6857999" cy="1909595"/>
          </a:xfrm>
          <a:prstGeom prst="rect">
            <a:avLst/>
          </a:prstGeom>
        </p:spPr>
        <p:txBody>
          <a:bodyPr vert="horz" lIns="0" tIns="45720" rIns="91440" bIns="45720" rtlCol="0" anchor="ctr" anchorCtr="0">
            <a:normAutofit fontScale="97500" lnSpcReduction="10000"/>
          </a:bodyPr>
          <a:lstStyle>
            <a:lvl1pPr algn="l" defTabSz="914400" rtl="0" eaLnBrk="1" latinLnBrk="0" hangingPunct="1">
              <a:lnSpc>
                <a:spcPct val="90000"/>
              </a:lnSpc>
              <a:spcBef>
                <a:spcPct val="0"/>
              </a:spcBef>
              <a:buNone/>
              <a:tabLst>
                <a:tab pos="2328863" algn="l"/>
              </a:tabLst>
              <a:defRPr sz="2800" b="0" kern="1200" baseline="0">
                <a:solidFill>
                  <a:schemeClr val="bg1"/>
                </a:solidFill>
                <a:latin typeface="Trebuchet MS" panose="020B0603020202020204" pitchFamily="34" charset="0"/>
                <a:ea typeface="+mj-ea"/>
                <a:cs typeface="Arial" panose="020B0604020202020204" pitchFamily="34" charset="0"/>
              </a:defRPr>
            </a:lvl1pPr>
          </a:lstStyle>
          <a:p>
            <a:r>
              <a:rPr lang="en-US" dirty="0" smtClean="0"/>
              <a:t>Head of Unit:	Mark Albon</a:t>
            </a:r>
            <a:br>
              <a:rPr lang="en-US" dirty="0" smtClean="0"/>
            </a:br>
            <a:r>
              <a:rPr lang="en-US" dirty="0" smtClean="0"/>
              <a:t>Email:	m.albon@commonwealth.int</a:t>
            </a:r>
            <a:br>
              <a:rPr lang="en-US" dirty="0" smtClean="0"/>
            </a:br>
            <a:r>
              <a:rPr lang="en-US" dirty="0" smtClean="0"/>
              <a:t>Tel:	</a:t>
            </a:r>
            <a:r>
              <a:rPr lang="en-GB" dirty="0" smtClean="0"/>
              <a:t>+44 20 7747 6542</a:t>
            </a:r>
            <a:r>
              <a:rPr lang="en-US" dirty="0" smtClean="0"/>
              <a:t/>
            </a:r>
            <a:br>
              <a:rPr lang="en-US" dirty="0" smtClean="0"/>
            </a:br>
            <a:r>
              <a:rPr lang="en-US" dirty="0" smtClean="0"/>
              <a:t/>
            </a:r>
            <a:br>
              <a:rPr lang="en-US" dirty="0" smtClean="0"/>
            </a:br>
            <a:endParaRPr lang="en-GB" dirty="0"/>
          </a:p>
        </p:txBody>
      </p:sp>
    </p:spTree>
    <p:extLst>
      <p:ext uri="{BB962C8B-B14F-4D97-AF65-F5344CB8AC3E}">
        <p14:creationId xmlns:p14="http://schemas.microsoft.com/office/powerpoint/2010/main" val="882237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http://schemas.microsoft.com/sharepoint/v3">English</Language>
    <_Source xmlns="http://schemas.microsoft.com/sharepoint/v3/fields" xsi:nil="true"/>
    <_DCDateModified xmlns="http://schemas.microsoft.com/sharepoint/v3/fields" xsi:nil="true"/>
    <_Publisher xmlns="http://schemas.microsoft.com/sharepoint/v3/fields" xsi:nil="true"/>
    <keydocuments xmlns="eab83c7c-e22c-4775-8d59-97bb7beb1170">false</keydocuments>
    <_Relation xmlns="http://schemas.microsoft.com/sharepoint/v3/fields" xsi:nil="true"/>
    <_Contributor xmlns="http://schemas.microsoft.com/sharepoint/v3/fields" xsi:nil="true"/>
    <_Format xmlns="http://schemas.microsoft.com/sharepoint/v3/fields" xsi:nil="true"/>
    <_Coverage xmlns="http://schemas.microsoft.com/sharepoint/v3/fields" xsi:nil="true"/>
    <_Identifier xmlns="http://schemas.microsoft.com/sharepoint/v3/fields" xsi:nil="true"/>
    <_ResourceType xmlns="http://schemas.microsoft.com/sharepoint/v3/fields" xsi:nil="true"/>
    <_RightsManagement xmlns="http://schemas.microsoft.com/sharepoint/v3/fields" xsi:nil="true"/>
    <Lockdocuments xmlns="eab83c7c-e22c-4775-8d59-97bb7beb1170">false</Lockdocuments>
    <_DCDateCreated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MW Document" ma:contentTypeID="0x01010B003C3239F6604E2D48A354DABBE9DE0EC5" ma:contentTypeVersion="3" ma:contentTypeDescription="The Dublin Core metadata element set." ma:contentTypeScope="" ma:versionID="4f589bb262f41a1fbe76221d9669a76b">
  <xsd:schema xmlns:xsd="http://www.w3.org/2001/XMLSchema" xmlns:p="http://schemas.microsoft.com/office/2006/metadata/properties" xmlns:ns1="http://schemas.microsoft.com/sharepoint/v3" xmlns:ns2="http://schemas.microsoft.com/sharepoint/v3/fields" xmlns:ns3="eab83c7c-e22c-4775-8d59-97bb7beb1170" targetNamespace="http://schemas.microsoft.com/office/2006/metadata/properties" ma:root="true" ma:fieldsID="6e35e83d6a12e5e409f2f3fe5470d62d" ns1:_="" ns2:_="" ns3:_="">
    <xsd:import namespace="http://schemas.microsoft.com/sharepoint/v3"/>
    <xsd:import namespace="http://schemas.microsoft.com/sharepoint/v3/fields"/>
    <xsd:import namespace="eab83c7c-e22c-4775-8d59-97bb7beb1170"/>
    <xsd:element name="properties">
      <xsd:complexType>
        <xsd:sequence>
          <xsd:element name="documentManagement">
            <xsd:complexType>
              <xsd:all>
                <xsd:element ref="ns2:_Contributor" minOccurs="0"/>
                <xsd:element ref="ns2:_Coverage" minOccurs="0"/>
                <xsd:element ref="ns2:_DCDateCreated" minOccurs="0"/>
                <xsd:element ref="ns2:_DCDateModified" minOccurs="0"/>
                <xsd:element ref="ns2:_Format" minOccurs="0"/>
                <xsd:element ref="ns2:_Identifier" minOccurs="0"/>
                <xsd:element ref="ns1:Language" minOccurs="0"/>
                <xsd:element ref="ns2:_Publisher" minOccurs="0"/>
                <xsd:element ref="ns2:_Relation" minOccurs="0"/>
                <xsd:element ref="ns2:_RightsManagement" minOccurs="0"/>
                <xsd:element ref="ns2:_Source" minOccurs="0"/>
                <xsd:element ref="ns2:_ResourceType" minOccurs="0"/>
                <xsd:element ref="ns3:keydocuments" minOccurs="0"/>
                <xsd:element ref="ns3:Lockdocument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Language" ma:index="15"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Contributor" ma:index="7" nillable="true" ma:displayName="Contributor" ma:description="One or more people or organizations that contributed to this resource" ma:internalName="_Contributor">
      <xsd:simpleType>
        <xsd:restriction base="dms:Note"/>
      </xsd:simpleType>
    </xsd:element>
    <xsd:element name="_Coverage" ma:index="8" nillable="true" ma:displayName="Coverage" ma:description="The extent or scope" ma:internalName="_Coverage">
      <xsd:simpleType>
        <xsd:restriction base="dms:Text"/>
      </xsd:simpleType>
    </xsd:element>
    <xsd:element name="_DCDateCreated" ma:index="10" nillable="true" ma:displayName="Date Created" ma:description="The date on which this resource was created" ma:format="DateTime" ma:internalName="_DCDateCreated">
      <xsd:simpleType>
        <xsd:restriction base="dms:DateTime"/>
      </xsd:simpleType>
    </xsd:element>
    <xsd:element name="_DCDateModified" ma:index="11" nillable="true" ma:displayName="Date Modified" ma:description="The date on which this resource was last modified" ma:format="DateTime" ma:internalName="_DCDateModified">
      <xsd:simpleType>
        <xsd:restriction base="dms:DateTime"/>
      </xsd:simpleType>
    </xsd:element>
    <xsd:element name="_Format" ma:index="13" nillable="true" ma:displayName="Format" ma:description="Media-type, file format or dimensions" ma:internalName="_Format">
      <xsd:simpleType>
        <xsd:restriction base="dms:Text"/>
      </xsd:simpleType>
    </xsd:element>
    <xsd:element name="_Identifier" ma:index="14" nillable="true" ma:displayName="Resource Identifier" ma:description="An identifying string or number, usually conforming to a formal identification system" ma:internalName="_Identifier">
      <xsd:simpleType>
        <xsd:restriction base="dms:Text"/>
      </xsd:simpleType>
    </xsd:element>
    <xsd:element name="_Publisher" ma:index="16" nillable="true" ma:displayName="Publisher" ma:description="The person, organization or service that published this resource" ma:internalName="_Publisher">
      <xsd:simpleType>
        <xsd:restriction base="dms:Text"/>
      </xsd:simpleType>
    </xsd:element>
    <xsd:element name="_Relation" ma:index="17" nillable="true" ma:displayName="Relation" ma:description="References to related resources" ma:internalName="_Relation">
      <xsd:simpleType>
        <xsd:restriction base="dms:Note"/>
      </xsd:simpleType>
    </xsd:element>
    <xsd:element name="_RightsManagement" ma:index="18" nillable="true" ma:displayName="Rights Management" ma:description="Information about rights held in or over this resource" ma:internalName="_RightsManagement">
      <xsd:simpleType>
        <xsd:restriction base="dms:Note"/>
      </xsd:simpleType>
    </xsd:element>
    <xsd:element name="_Source" ma:index="19" nillable="true" ma:displayName="Source" ma:description="References to resources from which this resource was derived" ma:internalName="_Source">
      <xsd:simpleType>
        <xsd:restriction base="dms:Note"/>
      </xsd:simpleType>
    </xsd:element>
    <xsd:element name="_ResourceType" ma:index="23" nillable="true" ma:displayName="Resource Type" ma:description="A set of categories, functions, genres or aggregation levels" ma:internalName="_ResourceType">
      <xsd:simpleType>
        <xsd:restriction base="dms:Text"/>
      </xsd:simpleType>
    </xsd:element>
  </xsd:schema>
  <xsd:schema xmlns:xsd="http://www.w3.org/2001/XMLSchema" xmlns:dms="http://schemas.microsoft.com/office/2006/documentManagement/types" targetNamespace="eab83c7c-e22c-4775-8d59-97bb7beb1170" elementFormDefault="qualified">
    <xsd:import namespace="http://schemas.microsoft.com/office/2006/documentManagement/types"/>
    <xsd:element name="keydocuments" ma:index="24" nillable="true" ma:displayName="keydocuments" ma:default="0" ma:internalName="keydocuments">
      <xsd:simpleType>
        <xsd:restriction base="dms:Boolean"/>
      </xsd:simpleType>
    </xsd:element>
    <xsd:element name="Lockdocuments" ma:index="25" nillable="true" ma:displayName="Lockdocuments" ma:default="0" ma:internalName="Lockdocument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Creator"/>
        <xsd:element ref="dcterms:created" minOccurs="0" maxOccurs="1"/>
        <xsd:element ref="dc:identifier" minOccurs="0" maxOccurs="1"/>
        <xsd:element name="contentType" minOccurs="0" maxOccurs="1" type="xsd:string" ma:index="0" ma:displayName="Content Type"/>
        <xsd:element ref="dc:title" minOccurs="0" maxOccurs="1" ma:index="22" ma:displayName="Title"/>
        <xsd:element ref="dc:subject" minOccurs="0" maxOccurs="1" ma:index="21" ma:displayName="Subject"/>
        <xsd:element ref="dc:description" minOccurs="0" maxOccurs="1" ma:index="12" ma:displayName="Description"/>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75C62D-9CC6-4DAC-9B67-8A50AB1ABA15}">
  <ds:schemaRefs>
    <ds:schemaRef ds:uri="http://schemas.microsoft.com/office/2006/metadata/properties"/>
    <ds:schemaRef ds:uri="http://purl.org/dc/elements/1.1/"/>
    <ds:schemaRef ds:uri="http://purl.org/dc/dcmitype/"/>
    <ds:schemaRef ds:uri="http://schemas.openxmlformats.org/package/2006/metadata/core-properties"/>
    <ds:schemaRef ds:uri="eab83c7c-e22c-4775-8d59-97bb7beb1170"/>
    <ds:schemaRef ds:uri="http://schemas.microsoft.com/office/2006/documentManagement/types"/>
    <ds:schemaRef ds:uri="http://purl.org/dc/terms/"/>
    <ds:schemaRef ds:uri="http://schemas.microsoft.com/sharepoint/v3/field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A720B08C-BB52-4C6C-88D9-1733FF6A7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eab83c7c-e22c-4775-8d59-97bb7beb117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5194E8D-F404-482A-B1AA-B18B640C9F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1972</TotalTime>
  <Words>381</Words>
  <Application>Microsoft Office PowerPoint</Application>
  <PresentationFormat>On-screen Show (4:3)</PresentationFormat>
  <Paragraphs>48</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Georgia</vt:lpstr>
      <vt:lpstr>Trebuchet MS</vt:lpstr>
      <vt:lpstr>ヒラギノ角ゴ Pro W3</vt:lpstr>
      <vt:lpstr>Office Theme</vt:lpstr>
      <vt:lpstr>Women and P/CVE  (Preventing and Countering Violent Extremism)   </vt:lpstr>
      <vt:lpstr>Introduction</vt:lpstr>
      <vt:lpstr>Why are Women important?</vt:lpstr>
      <vt:lpstr>Supporting Women in P/CVE</vt:lpstr>
      <vt:lpstr>    </vt:lpstr>
      <vt:lpstr>Role of Women in P/CVE Policy &amp; Programmes</vt:lpstr>
      <vt:lpstr>    </vt:lpstr>
      <vt:lpstr>Presented by: Patricia Crosby Email: p.crosby@commonwealth.int Tel: +44 20 7747 6278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Sally Davies</dc:creator>
  <cp:keywords/>
  <dc:description/>
  <cp:lastModifiedBy>Ali, Assan</cp:lastModifiedBy>
  <cp:revision>180</cp:revision>
  <cp:lastPrinted>2017-09-06T14:13:58Z</cp:lastPrinted>
  <dcterms:created xsi:type="dcterms:W3CDTF">2013-05-23T15:16:00Z</dcterms:created>
  <dcterms:modified xsi:type="dcterms:W3CDTF">2017-11-16T15:05:44Z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0x01010B003C3239F6604E2D48A354DABBE9DE0EC5</vt:lpwstr>
  </property>
</Properties>
</file>