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6"/>
  </p:notesMasterIdLst>
  <p:handoutMasterIdLst>
    <p:handoutMasterId r:id="rId27"/>
  </p:handoutMasterIdLst>
  <p:sldIdLst>
    <p:sldId id="270" r:id="rId5"/>
    <p:sldId id="313" r:id="rId6"/>
    <p:sldId id="326" r:id="rId7"/>
    <p:sldId id="327" r:id="rId8"/>
    <p:sldId id="271" r:id="rId9"/>
    <p:sldId id="325" r:id="rId10"/>
    <p:sldId id="314" r:id="rId11"/>
    <p:sldId id="315" r:id="rId12"/>
    <p:sldId id="316" r:id="rId13"/>
    <p:sldId id="318" r:id="rId14"/>
    <p:sldId id="319" r:id="rId15"/>
    <p:sldId id="320" r:id="rId16"/>
    <p:sldId id="321" r:id="rId17"/>
    <p:sldId id="322" r:id="rId18"/>
    <p:sldId id="323" r:id="rId19"/>
    <p:sldId id="324" r:id="rId20"/>
    <p:sldId id="277" r:id="rId21"/>
    <p:sldId id="299" r:id="rId22"/>
    <p:sldId id="298" r:id="rId23"/>
    <p:sldId id="278" r:id="rId24"/>
    <p:sldId id="294"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7D"/>
    <a:srgbClr val="9B9BBD"/>
    <a:srgbClr val="69699D"/>
    <a:srgbClr val="E0E0EB"/>
    <a:srgbClr val="CDCDDE"/>
    <a:srgbClr val="EBEBF1"/>
    <a:srgbClr val="F5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74375" autoAdjust="0"/>
  </p:normalViewPr>
  <p:slideViewPr>
    <p:cSldViewPr snapToGrid="0" showGuides="1">
      <p:cViewPr varScale="1">
        <p:scale>
          <a:sx n="76" d="100"/>
          <a:sy n="76" d="100"/>
        </p:scale>
        <p:origin x="96" y="774"/>
      </p:cViewPr>
      <p:guideLst>
        <p:guide orient="horz" pos="2160"/>
        <p:guide pos="2880"/>
      </p:guideLst>
    </p:cSldViewPr>
  </p:slideViewPr>
  <p:notesTextViewPr>
    <p:cViewPr>
      <p:scale>
        <a:sx n="3" d="2"/>
        <a:sy n="3" d="2"/>
      </p:scale>
      <p:origin x="0" y="0"/>
    </p:cViewPr>
  </p:notesTextViewPr>
  <p:sorterViewPr>
    <p:cViewPr>
      <p:scale>
        <a:sx n="150" d="100"/>
        <a:sy n="150" d="100"/>
      </p:scale>
      <p:origin x="0" y="-4620"/>
    </p:cViewPr>
  </p:sorterViewPr>
  <p:notesViewPr>
    <p:cSldViewPr snapToGrid="0">
      <p:cViewPr>
        <p:scale>
          <a:sx n="125" d="100"/>
          <a:sy n="125" d="100"/>
        </p:scale>
        <p:origin x="306" y="-9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1B59843-79A3-4C8F-A931-1EFA527C56A8}" type="datetimeFigureOut">
              <a:rPr lang="en-GB" smtClean="0"/>
              <a:t>15/11/2017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FF587A-087E-4B86-A69E-5665A7B0CDE8}" type="slidenum">
              <a:rPr lang="en-GB" smtClean="0"/>
              <a:t>‹#›</a:t>
            </a:fld>
            <a:endParaRPr lang="en-GB"/>
          </a:p>
        </p:txBody>
      </p:sp>
    </p:spTree>
    <p:extLst>
      <p:ext uri="{BB962C8B-B14F-4D97-AF65-F5344CB8AC3E}">
        <p14:creationId xmlns:p14="http://schemas.microsoft.com/office/powerpoint/2010/main" val="474895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9F89396-D2EB-4745-8D92-003E09A572DC}" type="datetimeFigureOut">
              <a:rPr lang="en-GB" smtClean="0"/>
              <a:t>15/11/2017</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4320A6E-BD09-4C87-A520-F7B0DCE9D142}" type="slidenum">
              <a:rPr lang="en-GB" smtClean="0"/>
              <a:t>‹#›</a:t>
            </a:fld>
            <a:endParaRPr lang="en-GB"/>
          </a:p>
        </p:txBody>
      </p:sp>
    </p:spTree>
    <p:extLst>
      <p:ext uri="{BB962C8B-B14F-4D97-AF65-F5344CB8AC3E}">
        <p14:creationId xmlns:p14="http://schemas.microsoft.com/office/powerpoint/2010/main" val="1193108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B254DA-DBD5-4F7B-AEFB-C9E01714513B}" type="slidenum">
              <a:rPr lang="en-GB" smtClean="0"/>
              <a:t>1</a:t>
            </a:fld>
            <a:endParaRPr lang="en-GB"/>
          </a:p>
        </p:txBody>
      </p:sp>
    </p:spTree>
    <p:extLst>
      <p:ext uri="{BB962C8B-B14F-4D97-AF65-F5344CB8AC3E}">
        <p14:creationId xmlns:p14="http://schemas.microsoft.com/office/powerpoint/2010/main" val="2121717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10</a:t>
            </a:fld>
            <a:endParaRPr lang="en-GB"/>
          </a:p>
        </p:txBody>
      </p:sp>
    </p:spTree>
    <p:extLst>
      <p:ext uri="{BB962C8B-B14F-4D97-AF65-F5344CB8AC3E}">
        <p14:creationId xmlns:p14="http://schemas.microsoft.com/office/powerpoint/2010/main" val="1396809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11</a:t>
            </a:fld>
            <a:endParaRPr lang="en-GB"/>
          </a:p>
        </p:txBody>
      </p:sp>
    </p:spTree>
    <p:extLst>
      <p:ext uri="{BB962C8B-B14F-4D97-AF65-F5344CB8AC3E}">
        <p14:creationId xmlns:p14="http://schemas.microsoft.com/office/powerpoint/2010/main" val="1977504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12</a:t>
            </a:fld>
            <a:endParaRPr lang="en-GB"/>
          </a:p>
        </p:txBody>
      </p:sp>
    </p:spTree>
    <p:extLst>
      <p:ext uri="{BB962C8B-B14F-4D97-AF65-F5344CB8AC3E}">
        <p14:creationId xmlns:p14="http://schemas.microsoft.com/office/powerpoint/2010/main" val="240104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13</a:t>
            </a:fld>
            <a:endParaRPr lang="en-GB"/>
          </a:p>
        </p:txBody>
      </p:sp>
    </p:spTree>
    <p:extLst>
      <p:ext uri="{BB962C8B-B14F-4D97-AF65-F5344CB8AC3E}">
        <p14:creationId xmlns:p14="http://schemas.microsoft.com/office/powerpoint/2010/main" val="275733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14</a:t>
            </a:fld>
            <a:endParaRPr lang="en-GB"/>
          </a:p>
        </p:txBody>
      </p:sp>
    </p:spTree>
    <p:extLst>
      <p:ext uri="{BB962C8B-B14F-4D97-AF65-F5344CB8AC3E}">
        <p14:creationId xmlns:p14="http://schemas.microsoft.com/office/powerpoint/2010/main" val="92333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15</a:t>
            </a:fld>
            <a:endParaRPr lang="en-GB"/>
          </a:p>
        </p:txBody>
      </p:sp>
    </p:spTree>
    <p:extLst>
      <p:ext uri="{BB962C8B-B14F-4D97-AF65-F5344CB8AC3E}">
        <p14:creationId xmlns:p14="http://schemas.microsoft.com/office/powerpoint/2010/main" val="1727808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320A6E-BD09-4C87-A520-F7B0DCE9D142}" type="slidenum">
              <a:rPr lang="en-GB" smtClean="0"/>
              <a:t>16</a:t>
            </a:fld>
            <a:endParaRPr lang="en-GB"/>
          </a:p>
        </p:txBody>
      </p:sp>
    </p:spTree>
    <p:extLst>
      <p:ext uri="{BB962C8B-B14F-4D97-AF65-F5344CB8AC3E}">
        <p14:creationId xmlns:p14="http://schemas.microsoft.com/office/powerpoint/2010/main" val="1208979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smtClean="0"/>
              <a:t>Stakeholder engagement  - With whom should governments, NGOs, civil society, and other relevant actors engage with on CVE issues?</a:t>
            </a:r>
          </a:p>
          <a:p>
            <a:pPr marL="285750" indent="-285750">
              <a:buFont typeface="Arial" panose="020B0604020202020204" pitchFamily="34" charset="0"/>
              <a:buChar char="•"/>
            </a:pPr>
            <a:r>
              <a:rPr lang="en-GB" sz="1200" b="1" i="0" u="none" strike="noStrike" kern="1200" baseline="0" dirty="0" smtClean="0">
                <a:solidFill>
                  <a:schemeClr val="tx1"/>
                </a:solidFill>
                <a:latin typeface="+mn-lt"/>
                <a:ea typeface="+mn-ea"/>
                <a:cs typeface="+mn-cs"/>
              </a:rPr>
              <a:t>How can engaging with families and communities enhance the effectiveness of CVE programming, and what lessons can be learned from engagement in related areas (education, victims, rehabilitation, for example)?</a:t>
            </a:r>
          </a:p>
          <a:p>
            <a:pPr marL="285750" indent="-285750">
              <a:buFont typeface="Arial" panose="020B0604020202020204" pitchFamily="34" charset="0"/>
              <a:buChar char="•"/>
            </a:pPr>
            <a:r>
              <a:rPr lang="en-GB" sz="1200" b="1" i="0" u="none" strike="noStrike" kern="1200" baseline="0" dirty="0" smtClean="0">
                <a:solidFill>
                  <a:schemeClr val="tx1"/>
                </a:solidFill>
                <a:latin typeface="+mn-lt"/>
                <a:ea typeface="+mn-ea"/>
                <a:cs typeface="+mn-cs"/>
              </a:rPr>
              <a:t>What methods or good practices can be identified, from related areas of engagement, have proved successful and applicable to CVE efforts?</a:t>
            </a:r>
            <a:endParaRPr lang="en-GB" sz="1400" dirty="0"/>
          </a:p>
        </p:txBody>
      </p:sp>
      <p:sp>
        <p:nvSpPr>
          <p:cNvPr id="4" name="Slide Number Placeholder 3"/>
          <p:cNvSpPr>
            <a:spLocks noGrp="1"/>
          </p:cNvSpPr>
          <p:nvPr>
            <p:ph type="sldNum" sz="quarter" idx="10"/>
          </p:nvPr>
        </p:nvSpPr>
        <p:spPr/>
        <p:txBody>
          <a:bodyPr/>
          <a:lstStyle/>
          <a:p>
            <a:fld id="{69B254DA-DBD5-4F7B-AEFB-C9E01714513B}" type="slidenum">
              <a:rPr lang="en-GB" smtClean="0"/>
              <a:t>17</a:t>
            </a:fld>
            <a:endParaRPr lang="en-GB"/>
          </a:p>
        </p:txBody>
      </p:sp>
    </p:spTree>
    <p:extLst>
      <p:ext uri="{BB962C8B-B14F-4D97-AF65-F5344CB8AC3E}">
        <p14:creationId xmlns:p14="http://schemas.microsoft.com/office/powerpoint/2010/main" val="3812875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dirty="0" smtClean="0"/>
              <a:t>Families can be encouraged to work with authorities on preventing violent radicalization and</a:t>
            </a:r>
            <a:r>
              <a:rPr lang="en-GB" sz="1400" baseline="0" dirty="0" smtClean="0"/>
              <a:t> </a:t>
            </a:r>
            <a:r>
              <a:rPr lang="en-GB" sz="1400" dirty="0" smtClean="0"/>
              <a:t>recruitment. </a:t>
            </a:r>
          </a:p>
          <a:p>
            <a:pPr marL="285750" indent="-285750">
              <a:buFont typeface="Arial" panose="020B0604020202020204" pitchFamily="34" charset="0"/>
              <a:buChar char="•"/>
            </a:pPr>
            <a:r>
              <a:rPr lang="en-GB" sz="1400" dirty="0" smtClean="0"/>
              <a:t>In some environments, lack of faith in formal authorities </a:t>
            </a:r>
            <a:r>
              <a:rPr lang="en-GB" sz="1400" dirty="0" err="1" smtClean="0"/>
              <a:t>disincentivizes</a:t>
            </a:r>
            <a:r>
              <a:rPr lang="en-GB" sz="1400" dirty="0" smtClean="0"/>
              <a:t> family based prevention efforts. </a:t>
            </a:r>
          </a:p>
          <a:p>
            <a:pPr marL="285750" indent="-285750">
              <a:buFont typeface="Arial" panose="020B0604020202020204" pitchFamily="34" charset="0"/>
              <a:buChar char="•"/>
            </a:pPr>
            <a:r>
              <a:rPr lang="en-GB" sz="1400" dirty="0" smtClean="0"/>
              <a:t>The securitized nature of counter terrorism approaches often diminishes the willingness of families to report risks to authorities, or to seek help when their children are falling under the influence of VE recruiters. </a:t>
            </a:r>
          </a:p>
          <a:p>
            <a:pPr marL="285750" indent="-285750">
              <a:buFont typeface="Arial" panose="020B0604020202020204" pitchFamily="34" charset="0"/>
              <a:buChar char="•"/>
            </a:pPr>
            <a:r>
              <a:rPr lang="en-GB" sz="1400" dirty="0" smtClean="0"/>
              <a:t>In some instances, communities, or segments thereof, may view collaborating with authorities as counterproductive or even dangerous. </a:t>
            </a:r>
          </a:p>
          <a:p>
            <a:pPr marL="285750" indent="-285750">
              <a:buFont typeface="Arial" panose="020B0604020202020204" pitchFamily="34" charset="0"/>
              <a:buChar char="•"/>
            </a:pPr>
            <a:r>
              <a:rPr lang="en-GB" sz="1400" dirty="0" smtClean="0"/>
              <a:t>For information sharing to be effective, and for such information not to be misused, trust has to be developed between families, local communities, and local authorities.</a:t>
            </a:r>
          </a:p>
          <a:p>
            <a:pPr marL="285750" indent="-285750">
              <a:buFont typeface="Arial" panose="020B0604020202020204" pitchFamily="34" charset="0"/>
              <a:buChar char="•"/>
            </a:pPr>
            <a:r>
              <a:rPr lang="en-GB" sz="1400" dirty="0" smtClean="0"/>
              <a:t>In areas where there is a strong presence of community leaders, a wider range of people can be reached through a more comprehensive approach to supporting vulnerable individuals. </a:t>
            </a:r>
          </a:p>
          <a:p>
            <a:pPr marL="285750" indent="-285750">
              <a:buFont typeface="Arial" panose="020B0604020202020204" pitchFamily="34" charset="0"/>
              <a:buChar char="•"/>
            </a:pPr>
            <a:r>
              <a:rPr lang="en-GB" sz="1400" dirty="0" smtClean="0"/>
              <a:t>A comprehensive approach requires linkages with social actors and institutions and includes civil society.</a:t>
            </a:r>
            <a:endParaRPr lang="en-GB" sz="1400" dirty="0" smtClean="0">
              <a:latin typeface="Georgia"/>
              <a:ea typeface="ヒラギノ角ゴ Pro W3" charset="0"/>
              <a:cs typeface="Georgia"/>
            </a:endParaRPr>
          </a:p>
          <a:p>
            <a:pPr marL="171450" indent="-171450">
              <a:buFont typeface="Arial" panose="020B0604020202020204" pitchFamily="34" charset="0"/>
              <a:buChar char="•"/>
            </a:pPr>
            <a:endParaRPr lang="en-GB" sz="1400" dirty="0"/>
          </a:p>
        </p:txBody>
      </p:sp>
      <p:sp>
        <p:nvSpPr>
          <p:cNvPr id="4" name="Slide Number Placeholder 3"/>
          <p:cNvSpPr>
            <a:spLocks noGrp="1"/>
          </p:cNvSpPr>
          <p:nvPr>
            <p:ph type="sldNum" sz="quarter" idx="10"/>
          </p:nvPr>
        </p:nvSpPr>
        <p:spPr/>
        <p:txBody>
          <a:bodyPr/>
          <a:lstStyle/>
          <a:p>
            <a:fld id="{69B254DA-DBD5-4F7B-AEFB-C9E01714513B}" type="slidenum">
              <a:rPr lang="en-GB" smtClean="0"/>
              <a:t>18</a:t>
            </a:fld>
            <a:endParaRPr lang="en-GB"/>
          </a:p>
        </p:txBody>
      </p:sp>
    </p:spTree>
    <p:extLst>
      <p:ext uri="{BB962C8B-B14F-4D97-AF65-F5344CB8AC3E}">
        <p14:creationId xmlns:p14="http://schemas.microsoft.com/office/powerpoint/2010/main" val="4117231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dirty="0" smtClean="0"/>
              <a:t>Inserting CVE in courses, e.g., parenting courses (on community issues), internet safety courses, etc.</a:t>
            </a:r>
          </a:p>
          <a:p>
            <a:pPr marL="285750" indent="-285750">
              <a:buFont typeface="Arial" panose="020B0604020202020204" pitchFamily="34" charset="0"/>
              <a:buChar char="•"/>
            </a:pPr>
            <a:r>
              <a:rPr lang="en-GB" sz="1400" dirty="0" smtClean="0"/>
              <a:t>Meaningful education efforts to support parents might address:</a:t>
            </a:r>
          </a:p>
          <a:p>
            <a:r>
              <a:rPr lang="en-GB" sz="1400" dirty="0" smtClean="0"/>
              <a:t>(1) the warning signs of radicalization to [generic] violence;</a:t>
            </a:r>
          </a:p>
          <a:p>
            <a:r>
              <a:rPr lang="en-GB" sz="1400" dirty="0" smtClean="0"/>
              <a:t>(2) Child development, particularly how the onset of adolescence makes young people more susceptible to VE and other forms of violence;</a:t>
            </a:r>
          </a:p>
          <a:p>
            <a:r>
              <a:rPr lang="en-GB" sz="1400" dirty="0" smtClean="0"/>
              <a:t>(3) There also need to be safe channels for parents to report early signs of radicalization to violence, and an infrastructure of experts able to deal with vulnerable youth before they become a security risk.</a:t>
            </a:r>
            <a:endParaRPr lang="en-GB" sz="1400" dirty="0" smtClean="0">
              <a:latin typeface="Georgia"/>
              <a:ea typeface="ヒラギノ角ゴ Pro W3" charset="0"/>
              <a:cs typeface="Georgia"/>
            </a:endParaRPr>
          </a:p>
          <a:p>
            <a:pPr marL="171450" indent="-171450">
              <a:buFont typeface="Arial" panose="020B0604020202020204" pitchFamily="34" charset="0"/>
              <a:buChar char="•"/>
            </a:pPr>
            <a:endParaRPr lang="en-GB" sz="1400" dirty="0"/>
          </a:p>
        </p:txBody>
      </p:sp>
      <p:sp>
        <p:nvSpPr>
          <p:cNvPr id="4" name="Slide Number Placeholder 3"/>
          <p:cNvSpPr>
            <a:spLocks noGrp="1"/>
          </p:cNvSpPr>
          <p:nvPr>
            <p:ph type="sldNum" sz="quarter" idx="10"/>
          </p:nvPr>
        </p:nvSpPr>
        <p:spPr/>
        <p:txBody>
          <a:bodyPr/>
          <a:lstStyle/>
          <a:p>
            <a:fld id="{69B254DA-DBD5-4F7B-AEFB-C9E01714513B}" type="slidenum">
              <a:rPr lang="en-GB" smtClean="0"/>
              <a:t>19</a:t>
            </a:fld>
            <a:endParaRPr lang="en-GB"/>
          </a:p>
        </p:txBody>
      </p:sp>
    </p:spTree>
    <p:extLst>
      <p:ext uri="{BB962C8B-B14F-4D97-AF65-F5344CB8AC3E}">
        <p14:creationId xmlns:p14="http://schemas.microsoft.com/office/powerpoint/2010/main" val="639923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320A6E-BD09-4C87-A520-F7B0DCE9D142}" type="slidenum">
              <a:rPr lang="en-GB" smtClean="0"/>
              <a:t>2</a:t>
            </a:fld>
            <a:endParaRPr lang="en-GB"/>
          </a:p>
        </p:txBody>
      </p:sp>
    </p:spTree>
    <p:extLst>
      <p:ext uri="{BB962C8B-B14F-4D97-AF65-F5344CB8AC3E}">
        <p14:creationId xmlns:p14="http://schemas.microsoft.com/office/powerpoint/2010/main" val="33056875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Mothers are situated at the heart of the family, and are often best-placed to identify, predict, and respond to potential vulnerabilities to VE.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In many cases, women are also well-positioned to offer meaningful counter-narratives: they can humanize the impact of terrorism, or highlight the hardships, economic and otherwise, that may be imposed on a recruit’s own family if he/she leaves.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The voices of women need to be amplified. For mothers to play a significant prevention role, they must be informed and empowered, within the home and the broader community.</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Mothers may identify an emerging VE risk, but may not have the tools or support to stop children from committing a crime.</a:t>
            </a:r>
          </a:p>
          <a:p>
            <a:pPr marL="171450" indent="-171450">
              <a:buFont typeface="Arial" panose="020B0604020202020204" pitchFamily="34" charset="0"/>
              <a:buChar char="•"/>
            </a:pPr>
            <a:r>
              <a:rPr lang="en-GB" dirty="0" smtClean="0"/>
              <a:t>Not to exclude fathers and siblings who playa crucial role. We know of many examples where a sibling has radicalised and in some cases de-radicalised </a:t>
            </a:r>
            <a:endParaRPr lang="en-GB" sz="1400" dirty="0"/>
          </a:p>
        </p:txBody>
      </p:sp>
      <p:sp>
        <p:nvSpPr>
          <p:cNvPr id="4" name="Slide Number Placeholder 3"/>
          <p:cNvSpPr>
            <a:spLocks noGrp="1"/>
          </p:cNvSpPr>
          <p:nvPr>
            <p:ph type="sldNum" sz="quarter" idx="10"/>
          </p:nvPr>
        </p:nvSpPr>
        <p:spPr/>
        <p:txBody>
          <a:bodyPr/>
          <a:lstStyle/>
          <a:p>
            <a:fld id="{69B254DA-DBD5-4F7B-AEFB-C9E01714513B}" type="slidenum">
              <a:rPr lang="en-GB" smtClean="0"/>
              <a:t>20</a:t>
            </a:fld>
            <a:endParaRPr lang="en-GB"/>
          </a:p>
        </p:txBody>
      </p:sp>
    </p:spTree>
    <p:extLst>
      <p:ext uri="{BB962C8B-B14F-4D97-AF65-F5344CB8AC3E}">
        <p14:creationId xmlns:p14="http://schemas.microsoft.com/office/powerpoint/2010/main" val="2994693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B254DA-DBD5-4F7B-AEFB-C9E01714513B}" type="slidenum">
              <a:rPr lang="en-GB" smtClean="0"/>
              <a:t>21</a:t>
            </a:fld>
            <a:endParaRPr lang="en-GB"/>
          </a:p>
        </p:txBody>
      </p:sp>
    </p:spTree>
    <p:extLst>
      <p:ext uri="{BB962C8B-B14F-4D97-AF65-F5344CB8AC3E}">
        <p14:creationId xmlns:p14="http://schemas.microsoft.com/office/powerpoint/2010/main" val="2022561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Interactive:</a:t>
            </a:r>
          </a:p>
          <a:p>
            <a:r>
              <a:rPr lang="en-GB" sz="1400" dirty="0" smtClean="0"/>
              <a:t>Why</a:t>
            </a:r>
            <a:r>
              <a:rPr lang="en-GB" sz="1400" baseline="0" dirty="0" smtClean="0"/>
              <a:t> are families best placed to CVE?</a:t>
            </a:r>
          </a:p>
          <a:p>
            <a:r>
              <a:rPr lang="en-GB" sz="1400" baseline="0" dirty="0" smtClean="0"/>
              <a:t>Prompts: mum knows best; deep rooted connection; know when child is unwell</a:t>
            </a:r>
          </a:p>
          <a:p>
            <a:r>
              <a:rPr lang="en-GB" sz="1400" baseline="0" dirty="0" smtClean="0"/>
              <a:t>Ask audience to share examples?</a:t>
            </a:r>
          </a:p>
          <a:p>
            <a:r>
              <a:rPr lang="en-GB" sz="1400" baseline="0" dirty="0" smtClean="0"/>
              <a:t>What are the challenges (if any)? </a:t>
            </a:r>
          </a:p>
          <a:p>
            <a:r>
              <a:rPr lang="en-GB" sz="1400" baseline="0" dirty="0" smtClean="0"/>
              <a:t>Prompts: inter-generational differences; Parent – child disconnect; </a:t>
            </a:r>
            <a:endParaRPr lang="en-GB" sz="1400" dirty="0"/>
          </a:p>
        </p:txBody>
      </p:sp>
      <p:sp>
        <p:nvSpPr>
          <p:cNvPr id="4" name="Slide Number Placeholder 3"/>
          <p:cNvSpPr>
            <a:spLocks noGrp="1"/>
          </p:cNvSpPr>
          <p:nvPr>
            <p:ph type="sldNum" sz="quarter" idx="10"/>
          </p:nvPr>
        </p:nvSpPr>
        <p:spPr/>
        <p:txBody>
          <a:bodyPr/>
          <a:lstStyle/>
          <a:p>
            <a:fld id="{69B254DA-DBD5-4F7B-AEFB-C9E01714513B}" type="slidenum">
              <a:rPr lang="en-GB" smtClean="0"/>
              <a:t>3</a:t>
            </a:fld>
            <a:endParaRPr lang="en-GB"/>
          </a:p>
        </p:txBody>
      </p:sp>
    </p:spTree>
    <p:extLst>
      <p:ext uri="{BB962C8B-B14F-4D97-AF65-F5344CB8AC3E}">
        <p14:creationId xmlns:p14="http://schemas.microsoft.com/office/powerpoint/2010/main" val="2016938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69B254DA-DBD5-4F7B-AEFB-C9E01714513B}" type="slidenum">
              <a:rPr lang="en-GB" smtClean="0"/>
              <a:t>4</a:t>
            </a:fld>
            <a:endParaRPr lang="en-GB"/>
          </a:p>
        </p:txBody>
      </p:sp>
    </p:spTree>
    <p:extLst>
      <p:ext uri="{BB962C8B-B14F-4D97-AF65-F5344CB8AC3E}">
        <p14:creationId xmlns:p14="http://schemas.microsoft.com/office/powerpoint/2010/main" val="46073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5</a:t>
            </a:fld>
            <a:endParaRPr lang="en-GB"/>
          </a:p>
        </p:txBody>
      </p:sp>
    </p:spTree>
    <p:extLst>
      <p:ext uri="{BB962C8B-B14F-4D97-AF65-F5344CB8AC3E}">
        <p14:creationId xmlns:p14="http://schemas.microsoft.com/office/powerpoint/2010/main" val="3832921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320A6E-BD09-4C87-A520-F7B0DCE9D142}" type="slidenum">
              <a:rPr lang="en-GB" smtClean="0"/>
              <a:t>6</a:t>
            </a:fld>
            <a:endParaRPr lang="en-GB"/>
          </a:p>
        </p:txBody>
      </p:sp>
    </p:spTree>
    <p:extLst>
      <p:ext uri="{BB962C8B-B14F-4D97-AF65-F5344CB8AC3E}">
        <p14:creationId xmlns:p14="http://schemas.microsoft.com/office/powerpoint/2010/main" val="3077989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7</a:t>
            </a:fld>
            <a:endParaRPr lang="en-GB"/>
          </a:p>
        </p:txBody>
      </p:sp>
    </p:spTree>
    <p:extLst>
      <p:ext uri="{BB962C8B-B14F-4D97-AF65-F5344CB8AC3E}">
        <p14:creationId xmlns:p14="http://schemas.microsoft.com/office/powerpoint/2010/main" val="4054604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8</a:t>
            </a:fld>
            <a:endParaRPr lang="en-GB"/>
          </a:p>
        </p:txBody>
      </p:sp>
    </p:spTree>
    <p:extLst>
      <p:ext uri="{BB962C8B-B14F-4D97-AF65-F5344CB8AC3E}">
        <p14:creationId xmlns:p14="http://schemas.microsoft.com/office/powerpoint/2010/main" val="2400154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9</a:t>
            </a:fld>
            <a:endParaRPr lang="en-GB"/>
          </a:p>
        </p:txBody>
      </p:sp>
    </p:spTree>
    <p:extLst>
      <p:ext uri="{BB962C8B-B14F-4D97-AF65-F5344CB8AC3E}">
        <p14:creationId xmlns:p14="http://schemas.microsoft.com/office/powerpoint/2010/main" val="2088804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3538" t="32346" r="13538" b="31563"/>
          <a:stretch/>
        </p:blipFill>
        <p:spPr>
          <a:xfrm>
            <a:off x="628650" y="5628833"/>
            <a:ext cx="3615398" cy="762742"/>
          </a:xfrm>
          <a:prstGeom prst="rect">
            <a:avLst/>
          </a:prstGeom>
        </p:spPr>
      </p:pic>
      <p:sp>
        <p:nvSpPr>
          <p:cNvPr id="2" name="Title 1"/>
          <p:cNvSpPr>
            <a:spLocks noGrp="1"/>
          </p:cNvSpPr>
          <p:nvPr>
            <p:ph type="ctrTitle" hasCustomPrompt="1"/>
          </p:nvPr>
        </p:nvSpPr>
        <p:spPr>
          <a:xfrm>
            <a:off x="685801" y="1362993"/>
            <a:ext cx="4816642" cy="1909595"/>
          </a:xfrm>
        </p:spPr>
        <p:txBody>
          <a:bodyPr lIns="0" anchor="ctr" anchorCtr="0">
            <a:normAutofit/>
          </a:bodyPr>
          <a:lstStyle>
            <a:lvl1pPr algn="l">
              <a:defRPr sz="5400" b="0">
                <a:solidFill>
                  <a:schemeClr val="bg1"/>
                </a:solidFill>
                <a:latin typeface="Trebuchet MS" panose="020B0603020202020204" pitchFamily="34" charset="0"/>
                <a:cs typeface="Arial" panose="020B0604020202020204" pitchFamily="34" charset="0"/>
              </a:defRPr>
            </a:lvl1pPr>
          </a:lstStyle>
          <a:p>
            <a:r>
              <a:rPr lang="en-US" dirty="0" smtClean="0"/>
              <a:t>Presentation Title Here</a:t>
            </a:r>
            <a:endParaRPr lang="en-US" dirty="0"/>
          </a:p>
        </p:txBody>
      </p:sp>
      <p:sp>
        <p:nvSpPr>
          <p:cNvPr id="3" name="Subtitle 2"/>
          <p:cNvSpPr>
            <a:spLocks noGrp="1"/>
          </p:cNvSpPr>
          <p:nvPr>
            <p:ph type="subTitle" idx="1" hasCustomPrompt="1"/>
          </p:nvPr>
        </p:nvSpPr>
        <p:spPr>
          <a:xfrm>
            <a:off x="685800" y="3441117"/>
            <a:ext cx="6858000" cy="697246"/>
          </a:xfr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6708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a:xfrm>
            <a:off x="628651" y="2149643"/>
            <a:ext cx="3943349" cy="3096125"/>
          </a:xfrm>
        </p:spPr>
        <p:txBody>
          <a:bodyPr>
            <a:normAutofit/>
          </a:bodyPr>
          <a:lstStyle>
            <a:lvl1pPr marL="0" indent="0">
              <a:lnSpc>
                <a:spcPct val="125000"/>
              </a:lnSpc>
              <a:buFontTx/>
              <a:buNone/>
              <a:defRPr sz="1600">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p>
        </p:txBody>
      </p:sp>
      <p:sp>
        <p:nvSpPr>
          <p:cNvPr id="4" name="Date Placeholder 3"/>
          <p:cNvSpPr>
            <a:spLocks noGrp="1"/>
          </p:cNvSpPr>
          <p:nvPr>
            <p:ph type="dt" sz="half" idx="10"/>
          </p:nvPr>
        </p:nvSpPr>
        <p:spPr/>
        <p:txBody>
          <a:bodyPr/>
          <a:lstStyle/>
          <a:p>
            <a:fld id="{FB1A7843-B289-48CF-8C7F-D871F1651954}" type="datetimeFigureOut">
              <a:rPr lang="en-GB" smtClean="0"/>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
        <p:nvSpPr>
          <p:cNvPr id="8" name="Text Placeholder 7"/>
          <p:cNvSpPr>
            <a:spLocks noGrp="1"/>
          </p:cNvSpPr>
          <p:nvPr>
            <p:ph type="body" sz="quarter" idx="13"/>
          </p:nvPr>
        </p:nvSpPr>
        <p:spPr>
          <a:xfrm>
            <a:off x="628650" y="5583238"/>
            <a:ext cx="3782929" cy="773112"/>
          </a:xfrm>
        </p:spPr>
        <p:txBody>
          <a:bodyPr>
            <a:normAutofit/>
          </a:bodyPr>
          <a:lstStyle>
            <a:lvl1pPr marL="0" indent="0">
              <a:lnSpc>
                <a:spcPct val="110000"/>
              </a:lnSpc>
              <a:buFontTx/>
              <a:buNone/>
              <a:defRPr sz="1400" i="1">
                <a:solidFill>
                  <a:srgbClr val="37377D"/>
                </a:solidFill>
                <a:latin typeface="Trebuchet MS" panose="020B0603020202020204" pitchFamily="34" charset="0"/>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3949136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B1A7843-B289-48CF-8C7F-D871F1651954}" type="datetimeFigureOut">
              <a:rPr lang="en-GB" smtClean="0"/>
              <a:t>15/11/2017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4035231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A7843-B289-48CF-8C7F-D871F1651954}" type="datetimeFigureOut">
              <a:rPr lang="en-GB" smtClean="0"/>
              <a:t>15/11/2017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2554750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377348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losing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sp>
        <p:nvSpPr>
          <p:cNvPr id="2" name="Title 1"/>
          <p:cNvSpPr>
            <a:spLocks noGrp="1"/>
          </p:cNvSpPr>
          <p:nvPr>
            <p:ph type="ctrTitle" hasCustomPrompt="1"/>
          </p:nvPr>
        </p:nvSpPr>
        <p:spPr>
          <a:xfrm>
            <a:off x="685800" y="1362993"/>
            <a:ext cx="6857999" cy="1909595"/>
          </a:xfrm>
        </p:spPr>
        <p:txBody>
          <a:bodyPr lIns="0" anchor="ctr" anchorCtr="0">
            <a:normAutofit/>
          </a:bodyPr>
          <a:lstStyle>
            <a:lvl1pPr algn="l">
              <a:tabLst>
                <a:tab pos="2328863" algn="l"/>
              </a:tabLst>
              <a:defRPr sz="2800" b="0" baseline="0">
                <a:solidFill>
                  <a:schemeClr val="bg1"/>
                </a:solidFill>
                <a:latin typeface="Trebuchet MS" panose="020B0603020202020204" pitchFamily="34" charset="0"/>
                <a:cs typeface="Arial" panose="020B0604020202020204" pitchFamily="34" charset="0"/>
              </a:defRPr>
            </a:lvl1pPr>
          </a:lstStyle>
          <a:p>
            <a:r>
              <a:rPr lang="en-US" dirty="0" smtClean="0"/>
              <a:t>Presented by:	Name of Presenter</a:t>
            </a:r>
            <a:br>
              <a:rPr lang="en-US" dirty="0" smtClean="0"/>
            </a:br>
            <a:r>
              <a:rPr lang="en-US" dirty="0" smtClean="0"/>
              <a:t/>
            </a:r>
            <a:br>
              <a:rPr lang="en-US" dirty="0" smtClean="0"/>
            </a:br>
            <a:r>
              <a:rPr lang="en-US" dirty="0" smtClean="0"/>
              <a:t>Email:	Presenter’s email address</a:t>
            </a:r>
            <a:br>
              <a:rPr lang="en-US" dirty="0" smtClean="0"/>
            </a:br>
            <a:r>
              <a:rPr lang="en-US" dirty="0" smtClean="0"/>
              <a:t>Tel:	Presenter’s contact number</a:t>
            </a:r>
            <a:endParaRPr lang="en-US" dirty="0"/>
          </a:p>
        </p:txBody>
      </p:sp>
      <p:sp>
        <p:nvSpPr>
          <p:cNvPr id="3" name="Subtitle 2"/>
          <p:cNvSpPr>
            <a:spLocks noGrp="1"/>
          </p:cNvSpPr>
          <p:nvPr>
            <p:ph type="subTitle" idx="1" hasCustomPrompt="1"/>
          </p:nvPr>
        </p:nvSpPr>
        <p:spPr>
          <a:xfrm>
            <a:off x="685800" y="3441117"/>
            <a:ext cx="6858000" cy="697246"/>
          </a:xfr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13538" t="32346" r="13538" b="31563"/>
          <a:stretch/>
        </p:blipFill>
        <p:spPr>
          <a:xfrm>
            <a:off x="628650" y="5628833"/>
            <a:ext cx="3615398" cy="762742"/>
          </a:xfrm>
          <a:prstGeom prst="rect">
            <a:avLst/>
          </a:prstGeom>
        </p:spPr>
      </p:pic>
    </p:spTree>
    <p:extLst>
      <p:ext uri="{BB962C8B-B14F-4D97-AF65-F5344CB8AC3E}">
        <p14:creationId xmlns:p14="http://schemas.microsoft.com/office/powerpoint/2010/main" val="13485128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p:txBody>
          <a:bodyPr/>
          <a:lstStyle>
            <a:lvl1pPr>
              <a:spcAft>
                <a:spcPts val="600"/>
              </a:spcAft>
              <a:defRPr>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endParaRPr lang="en-US" dirty="0" smtClean="0"/>
          </a:p>
          <a:p>
            <a:pPr lvl="0"/>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endParaRPr lang="en-US" dirty="0" smtClean="0"/>
          </a:p>
          <a:p>
            <a:pPr lvl="0"/>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a:t>
            </a:r>
          </a:p>
          <a:p>
            <a:pPr lvl="0"/>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endParaRPr lang="en-US" dirty="0" smtClean="0"/>
          </a:p>
          <a:p>
            <a:pPr lvl="0"/>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endParaRPr lang="en-US" dirty="0" smtClean="0"/>
          </a:p>
          <a:p>
            <a:pPr lvl="0"/>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Date Placeholder 3"/>
          <p:cNvSpPr>
            <a:spLocks noGrp="1"/>
          </p:cNvSpPr>
          <p:nvPr>
            <p:ph type="dt" sz="half" idx="10"/>
          </p:nvPr>
        </p:nvSpPr>
        <p:spPr/>
        <p:txBody>
          <a:bodyPr/>
          <a:lstStyle/>
          <a:p>
            <a:fld id="{FB1A7843-B289-48CF-8C7F-D871F1651954}" type="datetimeFigureOut">
              <a:rPr lang="en-GB" smtClean="0"/>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3255336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no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a:xfrm>
            <a:off x="628650" y="2149643"/>
            <a:ext cx="7886700" cy="4027320"/>
          </a:xfrm>
        </p:spPr>
        <p:txBody>
          <a:bodyPr/>
          <a:lstStyle>
            <a:lvl1pPr marL="0" indent="0">
              <a:lnSpc>
                <a:spcPct val="125000"/>
              </a:lnSpc>
              <a:buFontTx/>
              <a:buNone/>
              <a:defRPr>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p>
        </p:txBody>
      </p:sp>
      <p:sp>
        <p:nvSpPr>
          <p:cNvPr id="4" name="Date Placeholder 3"/>
          <p:cNvSpPr>
            <a:spLocks noGrp="1"/>
          </p:cNvSpPr>
          <p:nvPr>
            <p:ph type="dt" sz="half" idx="10"/>
          </p:nvPr>
        </p:nvSpPr>
        <p:spPr/>
        <p:txBody>
          <a:bodyPr/>
          <a:lstStyle/>
          <a:p>
            <a:fld id="{FB1A7843-B289-48CF-8C7F-D871F1651954}" type="datetimeFigureOut">
              <a:rPr lang="en-GB" smtClean="0"/>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4328610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Trebuchet MS" panose="020B0603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Trebuchet MS" panose="020B0603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B1A7843-B289-48CF-8C7F-D871F1651954}" type="datetimeFigureOut">
              <a:rPr lang="en-GB" smtClean="0"/>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3472569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sz="half" idx="1" hasCustomPrompt="1"/>
          </p:nvPr>
        </p:nvSpPr>
        <p:spPr>
          <a:xfrm>
            <a:off x="628650" y="3561347"/>
            <a:ext cx="3886200" cy="2615616"/>
          </a:xfrm>
        </p:spPr>
        <p:txBody>
          <a:bodyPr>
            <a:normAutofit/>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baseline="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Content Placeholder 3"/>
          <p:cNvSpPr>
            <a:spLocks noGrp="1"/>
          </p:cNvSpPr>
          <p:nvPr>
            <p:ph sz="half" idx="2" hasCustomPrompt="1"/>
          </p:nvPr>
        </p:nvSpPr>
        <p:spPr>
          <a:xfrm>
            <a:off x="4629150" y="3561347"/>
            <a:ext cx="3886200" cy="2615616"/>
          </a:xfrm>
        </p:spPr>
        <p:txBody>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5" name="Date Placeholder 4"/>
          <p:cNvSpPr>
            <a:spLocks noGrp="1"/>
          </p:cNvSpPr>
          <p:nvPr>
            <p:ph type="dt" sz="half" idx="10"/>
          </p:nvPr>
        </p:nvSpPr>
        <p:spPr/>
        <p:txBody>
          <a:bodyPr/>
          <a:lstStyle/>
          <a:p>
            <a:fld id="{FB1A7843-B289-48CF-8C7F-D871F1651954}" type="datetimeFigureOut">
              <a:rPr lang="en-GB" smtClean="0"/>
              <a:t>15/11/2017</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34D92-1F3A-472D-85CE-E6DD218884AD}" type="slidenum">
              <a:rPr lang="en-GB" smtClean="0"/>
              <a:t>‹#›</a:t>
            </a:fld>
            <a:endParaRPr lang="en-GB"/>
          </a:p>
        </p:txBody>
      </p:sp>
      <p:sp>
        <p:nvSpPr>
          <p:cNvPr id="9" name="Text Placeholder 8"/>
          <p:cNvSpPr>
            <a:spLocks noGrp="1"/>
          </p:cNvSpPr>
          <p:nvPr>
            <p:ph type="body" sz="quarter" idx="13" hasCustomPrompt="1"/>
          </p:nvPr>
        </p:nvSpPr>
        <p:spPr>
          <a:xfrm>
            <a:off x="628649" y="2005097"/>
            <a:ext cx="7886701" cy="1232484"/>
          </a:xfrm>
        </p:spPr>
        <p:txBody>
          <a:bodyPr/>
          <a:lstStyle>
            <a:lvl1pPr marL="0" indent="0">
              <a:lnSpc>
                <a:spcPct val="100000"/>
              </a:lnSpc>
              <a:buFontTx/>
              <a:buNone/>
              <a:defRPr>
                <a:solidFill>
                  <a:srgbClr val="37377D"/>
                </a:solidFill>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a:t>
            </a:r>
          </a:p>
        </p:txBody>
      </p:sp>
    </p:spTree>
    <p:extLst>
      <p:ext uri="{BB962C8B-B14F-4D97-AF65-F5344CB8AC3E}">
        <p14:creationId xmlns:p14="http://schemas.microsoft.com/office/powerpoint/2010/main" val="30393420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no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sz="half" idx="1" hasCustomPrompt="1"/>
          </p:nvPr>
        </p:nvSpPr>
        <p:spPr>
          <a:xfrm>
            <a:off x="628650" y="2060494"/>
            <a:ext cx="3886200" cy="4116469"/>
          </a:xfrm>
        </p:spPr>
        <p:txBody>
          <a:bodyPr>
            <a:normAutofit/>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baseline="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Content Placeholder 3"/>
          <p:cNvSpPr>
            <a:spLocks noGrp="1"/>
          </p:cNvSpPr>
          <p:nvPr>
            <p:ph sz="half" idx="2" hasCustomPrompt="1"/>
          </p:nvPr>
        </p:nvSpPr>
        <p:spPr>
          <a:xfrm>
            <a:off x="4629150" y="2060494"/>
            <a:ext cx="3886200" cy="4116469"/>
          </a:xfrm>
        </p:spPr>
        <p:txBody>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5" name="Date Placeholder 4"/>
          <p:cNvSpPr>
            <a:spLocks noGrp="1"/>
          </p:cNvSpPr>
          <p:nvPr>
            <p:ph type="dt" sz="half" idx="10"/>
          </p:nvPr>
        </p:nvSpPr>
        <p:spPr/>
        <p:txBody>
          <a:bodyPr/>
          <a:lstStyle/>
          <a:p>
            <a:fld id="{FB1A7843-B289-48CF-8C7F-D871F1651954}" type="datetimeFigureOut">
              <a:rPr lang="en-GB" smtClean="0"/>
              <a:t>15/11/2017</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21445213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3 blue bars">
    <p:spTree>
      <p:nvGrpSpPr>
        <p:cNvPr id="1" name=""/>
        <p:cNvGrpSpPr/>
        <p:nvPr/>
      </p:nvGrpSpPr>
      <p:grpSpPr>
        <a:xfrm>
          <a:off x="0" y="0"/>
          <a:ext cx="0" cy="0"/>
          <a:chOff x="0" y="0"/>
          <a:chExt cx="0" cy="0"/>
        </a:xfrm>
      </p:grpSpPr>
      <p:sp>
        <p:nvSpPr>
          <p:cNvPr id="9" name="Freeform 8"/>
          <p:cNvSpPr/>
          <p:nvPr userDrawn="1"/>
        </p:nvSpPr>
        <p:spPr>
          <a:xfrm>
            <a:off x="695325" y="1977190"/>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11" name="Freeform 10"/>
          <p:cNvSpPr/>
          <p:nvPr userDrawn="1"/>
        </p:nvSpPr>
        <p:spPr>
          <a:xfrm>
            <a:off x="695325" y="5021722"/>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10" name="Freeform 9"/>
          <p:cNvSpPr/>
          <p:nvPr userDrawn="1"/>
        </p:nvSpPr>
        <p:spPr>
          <a:xfrm>
            <a:off x="695325" y="3499456"/>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
        <p:nvSpPr>
          <p:cNvPr id="13" name="Text Placeholder 12"/>
          <p:cNvSpPr>
            <a:spLocks noGrp="1"/>
          </p:cNvSpPr>
          <p:nvPr>
            <p:ph type="body" sz="quarter" idx="13"/>
          </p:nvPr>
        </p:nvSpPr>
        <p:spPr>
          <a:xfrm>
            <a:off x="1209757" y="2047039"/>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
        <p:nvSpPr>
          <p:cNvPr id="14" name="Text Placeholder 12"/>
          <p:cNvSpPr>
            <a:spLocks noGrp="1"/>
          </p:cNvSpPr>
          <p:nvPr>
            <p:ph type="body" sz="quarter" idx="14"/>
          </p:nvPr>
        </p:nvSpPr>
        <p:spPr>
          <a:xfrm>
            <a:off x="1209757" y="3569305"/>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
        <p:nvSpPr>
          <p:cNvPr id="15" name="Text Placeholder 12"/>
          <p:cNvSpPr>
            <a:spLocks noGrp="1"/>
          </p:cNvSpPr>
          <p:nvPr>
            <p:ph type="body" sz="quarter" idx="15"/>
          </p:nvPr>
        </p:nvSpPr>
        <p:spPr>
          <a:xfrm>
            <a:off x="1209757" y="5102225"/>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2577960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B1A7843-B289-48CF-8C7F-D871F1651954}" type="datetimeFigureOut">
              <a:rPr lang="en-GB" smtClean="0"/>
              <a:t>15/11/2017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620130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94611"/>
            <a:ext cx="7886700" cy="79233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149643"/>
            <a:ext cx="7886700" cy="40273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A7843-B289-48CF-8C7F-D871F1651954}" type="datetimeFigureOut">
              <a:rPr lang="en-GB" smtClean="0"/>
              <a:t>15/11/2017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355934"/>
            <a:ext cx="2057400" cy="365125"/>
          </a:xfrm>
          <a:prstGeom prst="rect">
            <a:avLst/>
          </a:prstGeom>
        </p:spPr>
        <p:txBody>
          <a:bodyPr vert="horz" lIns="91440" tIns="45720" rIns="91440" bIns="45720" rtlCol="0" anchor="ctr"/>
          <a:lstStyle>
            <a:lvl1pPr algn="r">
              <a:defRPr sz="1200">
                <a:solidFill>
                  <a:srgbClr val="37377D"/>
                </a:solidFill>
                <a:latin typeface="Arial" panose="020B0604020202020204" pitchFamily="34" charset="0"/>
                <a:cs typeface="Arial" panose="020B0604020202020204" pitchFamily="34" charset="0"/>
              </a:defRPr>
            </a:lvl1pPr>
          </a:lstStyle>
          <a:p>
            <a:fld id="{ACF34D92-1F3A-472D-85CE-E6DD218884AD}" type="slidenum">
              <a:rPr lang="en-GB" smtClean="0"/>
              <a:pPr/>
              <a:t>‹#›</a:t>
            </a:fld>
            <a:endParaRPr lang="en-GB" dirty="0"/>
          </a:p>
        </p:txBody>
      </p:sp>
      <p:cxnSp>
        <p:nvCxnSpPr>
          <p:cNvPr id="8" name="Straight Connector 7"/>
          <p:cNvCxnSpPr/>
          <p:nvPr userDrawn="1"/>
        </p:nvCxnSpPr>
        <p:spPr>
          <a:xfrm>
            <a:off x="628650" y="866275"/>
            <a:ext cx="8515350" cy="0"/>
          </a:xfrm>
          <a:prstGeom prst="line">
            <a:avLst/>
          </a:prstGeom>
          <a:ln>
            <a:solidFill>
              <a:srgbClr val="37377D"/>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28408" y="315267"/>
            <a:ext cx="2259171" cy="451306"/>
          </a:xfrm>
          <a:prstGeom prst="rect">
            <a:avLst/>
          </a:prstGeom>
        </p:spPr>
      </p:pic>
    </p:spTree>
    <p:extLst>
      <p:ext uri="{BB962C8B-B14F-4D97-AF65-F5344CB8AC3E}">
        <p14:creationId xmlns:p14="http://schemas.microsoft.com/office/powerpoint/2010/main" val="3434448368"/>
      </p:ext>
    </p:extLst>
  </p:cSld>
  <p:clrMap bg1="lt1" tx1="dk1" bg2="lt2" tx2="dk2" accent1="accent1" accent2="accent2" accent3="accent3" accent4="accent4" accent5="accent5" accent6="accent6" hlink="hlink" folHlink="folHlink"/>
  <p:sldLayoutIdLst>
    <p:sldLayoutId id="2147483685" r:id="rId1"/>
    <p:sldLayoutId id="2147483699" r:id="rId2"/>
    <p:sldLayoutId id="2147483686" r:id="rId3"/>
    <p:sldLayoutId id="2147483696" r:id="rId4"/>
    <p:sldLayoutId id="2147483687" r:id="rId5"/>
    <p:sldLayoutId id="2147483688" r:id="rId6"/>
    <p:sldLayoutId id="2147483700" r:id="rId7"/>
    <p:sldLayoutId id="2147483697" r:id="rId8"/>
    <p:sldLayoutId id="2147483689" r:id="rId9"/>
    <p:sldLayoutId id="2147483698" r:id="rId10"/>
    <p:sldLayoutId id="2147483690" r:id="rId11"/>
    <p:sldLayoutId id="2147483691" r:id="rId12"/>
    <p:sldLayoutId id="2147483694"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kern="1200">
          <a:solidFill>
            <a:srgbClr val="37377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37377D"/>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362993"/>
            <a:ext cx="8142513" cy="1909595"/>
          </a:xfrm>
        </p:spPr>
        <p:txBody>
          <a:bodyPr anchor="t" anchorCtr="0">
            <a:noAutofit/>
          </a:bodyPr>
          <a:lstStyle/>
          <a:p>
            <a:r>
              <a:rPr lang="en-GB" sz="4400" dirty="0" smtClean="0"/>
              <a:t>Supporting Families in </a:t>
            </a:r>
            <a:br>
              <a:rPr lang="en-GB" sz="4400" dirty="0" smtClean="0"/>
            </a:br>
            <a:r>
              <a:rPr lang="en-GB" sz="4400" dirty="0" smtClean="0"/>
              <a:t>Preventing and Countering Violent Extremism (P/CVE)</a:t>
            </a:r>
            <a:br>
              <a:rPr lang="en-GB" sz="4400" dirty="0" smtClean="0"/>
            </a:br>
            <a:r>
              <a:rPr lang="en-GB" sz="4400" dirty="0" smtClean="0"/>
              <a:t/>
            </a:r>
            <a:br>
              <a:rPr lang="en-GB" sz="4400" dirty="0" smtClean="0"/>
            </a:br>
            <a:r>
              <a:rPr lang="en-GB" sz="4400" dirty="0" smtClean="0"/>
              <a:t/>
            </a:r>
            <a:br>
              <a:rPr lang="en-GB" sz="4400" dirty="0" smtClean="0"/>
            </a:br>
            <a:r>
              <a:rPr lang="en-GB" sz="4400" dirty="0" smtClean="0"/>
              <a:t/>
            </a:r>
            <a:br>
              <a:rPr lang="en-GB" sz="4400" dirty="0" smtClean="0"/>
            </a:br>
            <a:r>
              <a:rPr lang="en-GB" sz="4400" dirty="0" smtClean="0"/>
              <a:t/>
            </a:r>
            <a:br>
              <a:rPr lang="en-GB" sz="4400" dirty="0" smtClean="0"/>
            </a:br>
            <a:endParaRPr lang="en-GB" sz="4400" dirty="0"/>
          </a:p>
        </p:txBody>
      </p:sp>
      <p:sp>
        <p:nvSpPr>
          <p:cNvPr id="7" name="Subtitle 6"/>
          <p:cNvSpPr>
            <a:spLocks noGrp="1"/>
          </p:cNvSpPr>
          <p:nvPr>
            <p:ph type="subTitle" idx="1"/>
          </p:nvPr>
        </p:nvSpPr>
        <p:spPr>
          <a:xfrm>
            <a:off x="1428244" y="5017315"/>
            <a:ext cx="6858000" cy="697246"/>
          </a:xfrm>
        </p:spPr>
        <p:txBody>
          <a:bodyPr/>
          <a:lstStyle/>
          <a:p>
            <a:pPr algn="r"/>
            <a:r>
              <a:rPr lang="en-GB" dirty="0" smtClean="0"/>
              <a:t>2017</a:t>
            </a:r>
            <a:endParaRPr lang="en-GB" dirty="0"/>
          </a:p>
        </p:txBody>
      </p:sp>
    </p:spTree>
    <p:extLst>
      <p:ext uri="{BB962C8B-B14F-4D97-AF65-F5344CB8AC3E}">
        <p14:creationId xmlns:p14="http://schemas.microsoft.com/office/powerpoint/2010/main" val="4200268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3. </a:t>
            </a:r>
            <a:r>
              <a:rPr lang="en-GB" dirty="0"/>
              <a:t>Getting in contact with the family </a:t>
            </a:r>
            <a:r>
              <a:rPr lang="en-GB" dirty="0" smtClean="0"/>
              <a:t>2/2</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r>
              <a:rPr lang="en-GB" sz="1800" dirty="0" smtClean="0"/>
              <a:t>Families generally are </a:t>
            </a:r>
            <a:r>
              <a:rPr lang="en-GB" sz="1800" dirty="0"/>
              <a:t>willing to cooperate as they also have concerns and want the best for their family members and for themselves. However, there are cases in which the family structurally refuses to engage. </a:t>
            </a:r>
            <a:r>
              <a:rPr lang="en-GB" sz="1800" dirty="0" smtClean="0"/>
              <a:t>We would advise the following</a:t>
            </a:r>
            <a:r>
              <a:rPr lang="en-GB" sz="1800" dirty="0"/>
              <a:t>:</a:t>
            </a:r>
          </a:p>
          <a:p>
            <a:pPr marL="285750" indent="-285750">
              <a:buFont typeface="Arial" panose="020B0604020202020204" pitchFamily="34" charset="0"/>
              <a:buChar char="•"/>
            </a:pPr>
            <a:r>
              <a:rPr lang="en-GB" sz="1800" dirty="0" smtClean="0"/>
              <a:t>Invest </a:t>
            </a:r>
            <a:r>
              <a:rPr lang="en-GB" sz="1800" dirty="0"/>
              <a:t>time and keep </a:t>
            </a:r>
            <a:r>
              <a:rPr lang="en-GB" sz="1800" dirty="0" smtClean="0"/>
              <a:t>trying to engage with </a:t>
            </a:r>
            <a:r>
              <a:rPr lang="en-GB" sz="1800" dirty="0"/>
              <a:t>the family</a:t>
            </a:r>
            <a:r>
              <a:rPr lang="en-GB" sz="1800" dirty="0" smtClean="0"/>
              <a:t>;</a:t>
            </a:r>
          </a:p>
          <a:p>
            <a:pPr marL="285750" indent="-285750">
              <a:buFont typeface="Arial" panose="020B0604020202020204" pitchFamily="34" charset="0"/>
              <a:buChar char="•"/>
            </a:pPr>
            <a:r>
              <a:rPr lang="en-GB" sz="1800" dirty="0" smtClean="0"/>
              <a:t>Highlight that </a:t>
            </a:r>
            <a:r>
              <a:rPr lang="en-GB" sz="1800" dirty="0"/>
              <a:t>you want to support and help them with their </a:t>
            </a:r>
            <a:r>
              <a:rPr lang="en-GB" sz="1800" dirty="0" smtClean="0"/>
              <a:t>issues;</a:t>
            </a:r>
          </a:p>
          <a:p>
            <a:pPr marL="285750" indent="-285750">
              <a:buFont typeface="Arial" panose="020B0604020202020204" pitchFamily="34" charset="0"/>
              <a:buChar char="•"/>
            </a:pPr>
            <a:r>
              <a:rPr lang="en-GB" sz="1800" dirty="0"/>
              <a:t>I</a:t>
            </a:r>
            <a:r>
              <a:rPr lang="en-GB" sz="1800" dirty="0" smtClean="0"/>
              <a:t>ndicate </a:t>
            </a:r>
            <a:r>
              <a:rPr lang="en-GB" sz="1800" dirty="0"/>
              <a:t>the consequences should they not want to work with the family worker or social worker </a:t>
            </a:r>
            <a:endParaRPr lang="en-GB" sz="1800" dirty="0" smtClean="0"/>
          </a:p>
          <a:p>
            <a:pPr marL="285750" indent="-285750">
              <a:buFont typeface="Arial" panose="020B0604020202020204" pitchFamily="34" charset="0"/>
              <a:buChar char="•"/>
            </a:pPr>
            <a:r>
              <a:rPr lang="en-GB" sz="1800" dirty="0" smtClean="0"/>
              <a:t>When </a:t>
            </a:r>
            <a:r>
              <a:rPr lang="en-GB" sz="1800" dirty="0"/>
              <a:t>legal procedures are needed to enforce cooperation, this is evidence of a lack of trust; in these cases, working with the family has less chance of being effective.</a:t>
            </a:r>
            <a:endParaRPr lang="en-GB" sz="1800" dirty="0"/>
          </a:p>
        </p:txBody>
      </p:sp>
    </p:spTree>
    <p:extLst>
      <p:ext uri="{BB962C8B-B14F-4D97-AF65-F5344CB8AC3E}">
        <p14:creationId xmlns:p14="http://schemas.microsoft.com/office/powerpoint/2010/main" val="453968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4</a:t>
            </a:r>
            <a:r>
              <a:rPr lang="en-GB" dirty="0"/>
              <a:t>. Making an assessment of risks and needs </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pPr marL="342900" indent="-342900">
              <a:buFont typeface="Arial" panose="020B0604020202020204" pitchFamily="34" charset="0"/>
              <a:buChar char="•"/>
            </a:pPr>
            <a:r>
              <a:rPr lang="en-GB" sz="1800" dirty="0"/>
              <a:t>Information collected during the initial visit feeds into an assessment of the risks and needs of the </a:t>
            </a:r>
            <a:r>
              <a:rPr lang="en-GB" sz="1800" dirty="0" smtClean="0"/>
              <a:t>family. There </a:t>
            </a:r>
            <a:r>
              <a:rPr lang="en-GB" sz="1800" dirty="0"/>
              <a:t>is no standard form or advice </a:t>
            </a:r>
            <a:r>
              <a:rPr lang="en-GB" sz="1800" dirty="0" smtClean="0"/>
              <a:t>-files </a:t>
            </a:r>
            <a:r>
              <a:rPr lang="en-GB" sz="1800" dirty="0"/>
              <a:t>usually contain a great deal of subtle information and specific questions of relevance for </a:t>
            </a:r>
            <a:r>
              <a:rPr lang="en-GB" sz="1800" dirty="0" smtClean="0"/>
              <a:t>the </a:t>
            </a:r>
            <a:r>
              <a:rPr lang="en-GB" sz="1800" dirty="0"/>
              <a:t>family support professionals. </a:t>
            </a:r>
            <a:endParaRPr lang="en-GB" sz="1800" dirty="0" smtClean="0"/>
          </a:p>
          <a:p>
            <a:pPr marL="342900" indent="-342900">
              <a:buFont typeface="Arial" panose="020B0604020202020204" pitchFamily="34" charset="0"/>
              <a:buChar char="•"/>
            </a:pPr>
            <a:r>
              <a:rPr lang="en-GB" sz="1800" dirty="0" smtClean="0"/>
              <a:t>Risk Assessment forms will </a:t>
            </a:r>
            <a:r>
              <a:rPr lang="en-GB" sz="1800" dirty="0"/>
              <a:t>differ from country to </a:t>
            </a:r>
            <a:r>
              <a:rPr lang="en-GB" sz="1800" dirty="0" smtClean="0"/>
              <a:t>country. You should ensure it consists of the following:</a:t>
            </a:r>
          </a:p>
          <a:p>
            <a:pPr marL="1028700" lvl="1" indent="-342900"/>
            <a:r>
              <a:rPr lang="en-GB" sz="1800" dirty="0" smtClean="0">
                <a:latin typeface="Trebuchet MS" panose="020B0603020202020204" pitchFamily="34" charset="0"/>
              </a:rPr>
              <a:t>the </a:t>
            </a:r>
            <a:r>
              <a:rPr lang="en-GB" sz="1800" dirty="0">
                <a:latin typeface="Trebuchet MS" panose="020B0603020202020204" pitchFamily="34" charset="0"/>
              </a:rPr>
              <a:t>personal history of the individual of concern and his/her family/social </a:t>
            </a:r>
            <a:r>
              <a:rPr lang="en-GB" sz="1800" dirty="0" smtClean="0">
                <a:latin typeface="Trebuchet MS" panose="020B0603020202020204" pitchFamily="34" charset="0"/>
              </a:rPr>
              <a:t>network, the </a:t>
            </a:r>
            <a:r>
              <a:rPr lang="en-GB" sz="1800" dirty="0">
                <a:latin typeface="Trebuchet MS" panose="020B0603020202020204" pitchFamily="34" charset="0"/>
              </a:rPr>
              <a:t>nature and severity of the concerns </a:t>
            </a:r>
            <a:endParaRPr lang="en-GB" sz="1800" dirty="0" smtClean="0">
              <a:latin typeface="Trebuchet MS" panose="020B0603020202020204" pitchFamily="34" charset="0"/>
            </a:endParaRPr>
          </a:p>
          <a:p>
            <a:pPr marL="1028700" lvl="1" indent="-342900"/>
            <a:r>
              <a:rPr lang="en-GB" sz="1800" dirty="0" smtClean="0">
                <a:latin typeface="Trebuchet MS" panose="020B0603020202020204" pitchFamily="34" charset="0"/>
              </a:rPr>
              <a:t>linkages </a:t>
            </a:r>
            <a:r>
              <a:rPr lang="en-GB" sz="1800" dirty="0">
                <a:latin typeface="Trebuchet MS" panose="020B0603020202020204" pitchFamily="34" charset="0"/>
              </a:rPr>
              <a:t>between the individual, the family </a:t>
            </a:r>
            <a:r>
              <a:rPr lang="en-GB" sz="1800" dirty="0" smtClean="0">
                <a:latin typeface="Trebuchet MS" panose="020B0603020202020204" pitchFamily="34" charset="0"/>
              </a:rPr>
              <a:t>&amp; wider contacts</a:t>
            </a:r>
          </a:p>
          <a:p>
            <a:pPr marL="1028700" lvl="1" indent="-342900"/>
            <a:r>
              <a:rPr lang="en-GB" sz="1800" dirty="0" smtClean="0">
                <a:latin typeface="Trebuchet MS" panose="020B0603020202020204" pitchFamily="34" charset="0"/>
              </a:rPr>
              <a:t>practical issues such </a:t>
            </a:r>
            <a:r>
              <a:rPr lang="en-GB" sz="1800" dirty="0">
                <a:latin typeface="Trebuchet MS" panose="020B0603020202020204" pitchFamily="34" charset="0"/>
              </a:rPr>
              <a:t>as unemployment, housing </a:t>
            </a:r>
            <a:r>
              <a:rPr lang="en-GB" sz="1800" dirty="0" smtClean="0">
                <a:latin typeface="Trebuchet MS" panose="020B0603020202020204" pitchFamily="34" charset="0"/>
              </a:rPr>
              <a:t>problems etc.</a:t>
            </a:r>
          </a:p>
          <a:p>
            <a:pPr marL="1028700" lvl="1" indent="-342900"/>
            <a:r>
              <a:rPr lang="en-GB" sz="1800" dirty="0" smtClean="0">
                <a:latin typeface="Trebuchet MS" panose="020B0603020202020204" pitchFamily="34" charset="0"/>
              </a:rPr>
              <a:t>trigger </a:t>
            </a:r>
            <a:r>
              <a:rPr lang="en-GB" sz="1800" dirty="0">
                <a:latin typeface="Trebuchet MS" panose="020B0603020202020204" pitchFamily="34" charset="0"/>
              </a:rPr>
              <a:t>events in the individual’s or family’s </a:t>
            </a:r>
            <a:r>
              <a:rPr lang="en-GB" sz="1800" dirty="0" smtClean="0">
                <a:latin typeface="Trebuchet MS" panose="020B0603020202020204" pitchFamily="34" charset="0"/>
              </a:rPr>
              <a:t>history;</a:t>
            </a:r>
          </a:p>
          <a:p>
            <a:pPr marL="1028700" lvl="1" indent="-342900"/>
            <a:r>
              <a:rPr lang="en-GB" sz="1800" dirty="0" smtClean="0">
                <a:latin typeface="Trebuchet MS" panose="020B0603020202020204" pitchFamily="34" charset="0"/>
              </a:rPr>
              <a:t>the </a:t>
            </a:r>
            <a:r>
              <a:rPr lang="en-GB" sz="1800" dirty="0">
                <a:latin typeface="Trebuchet MS" panose="020B0603020202020204" pitchFamily="34" charset="0"/>
              </a:rPr>
              <a:t>nature and severity of the concerns (</a:t>
            </a:r>
            <a:r>
              <a:rPr lang="en-GB" sz="1800" dirty="0" smtClean="0">
                <a:latin typeface="Trebuchet MS" panose="020B0603020202020204" pitchFamily="34" charset="0"/>
              </a:rPr>
              <a:t>background).</a:t>
            </a:r>
            <a:endParaRPr lang="en-GB" sz="1800" dirty="0">
              <a:latin typeface="Trebuchet MS" panose="020B0603020202020204" pitchFamily="34" charset="0"/>
            </a:endParaRPr>
          </a:p>
        </p:txBody>
      </p:sp>
    </p:spTree>
    <p:extLst>
      <p:ext uri="{BB962C8B-B14F-4D97-AF65-F5344CB8AC3E}">
        <p14:creationId xmlns:p14="http://schemas.microsoft.com/office/powerpoint/2010/main" val="1061210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5: </a:t>
            </a:r>
            <a:r>
              <a:rPr lang="en-GB" dirty="0"/>
              <a:t>Lessons </a:t>
            </a:r>
            <a:r>
              <a:rPr lang="en-GB" dirty="0" smtClean="0"/>
              <a:t>&amp; </a:t>
            </a:r>
            <a:r>
              <a:rPr lang="en-GB" dirty="0"/>
              <a:t>approaches to working with children </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r>
              <a:rPr lang="en-GB" dirty="0"/>
              <a:t>Whenever children or youngsters are radicalised or have been influenced by a radicalised person in his / her direct environment, there are a few steps that can be taken: </a:t>
            </a:r>
            <a:endParaRPr lang="en-GB" dirty="0" smtClean="0"/>
          </a:p>
          <a:p>
            <a:pPr marL="285750" indent="-285750">
              <a:buFont typeface="Arial" panose="020B0604020202020204" pitchFamily="34" charset="0"/>
              <a:buChar char="•"/>
            </a:pPr>
            <a:r>
              <a:rPr lang="en-GB" sz="1800" dirty="0"/>
              <a:t>Working with general early-prevention intervention </a:t>
            </a:r>
            <a:r>
              <a:rPr lang="en-GB" sz="1800" dirty="0" smtClean="0"/>
              <a:t>methods can be effective, e.g., family relations, conflict management, etc.</a:t>
            </a:r>
          </a:p>
          <a:p>
            <a:pPr marL="285750" indent="-285750">
              <a:buFont typeface="Arial" panose="020B0604020202020204" pitchFamily="34" charset="0"/>
              <a:buChar char="•"/>
            </a:pPr>
            <a:r>
              <a:rPr lang="en-GB" sz="1800" dirty="0"/>
              <a:t>Creating a safe place and atmosphere of confidence and trust is essential for children to speak freely</a:t>
            </a:r>
            <a:r>
              <a:rPr lang="en-GB" sz="1800" dirty="0" smtClean="0"/>
              <a:t>.</a:t>
            </a:r>
          </a:p>
          <a:p>
            <a:pPr marL="285750" indent="-285750">
              <a:buFont typeface="Arial" panose="020B0604020202020204" pitchFamily="34" charset="0"/>
              <a:buChar char="•"/>
            </a:pPr>
            <a:r>
              <a:rPr lang="en-GB" sz="1800" dirty="0" smtClean="0"/>
              <a:t>Meeting the needs of child returnees must be informed by existing child protection best practice, and conducted within established national networks for child services (NGOs should be supported by statutory services)</a:t>
            </a:r>
          </a:p>
          <a:p>
            <a:pPr marL="285750" indent="-285750">
              <a:buFont typeface="Arial" panose="020B0604020202020204" pitchFamily="34" charset="0"/>
              <a:buChar char="•"/>
            </a:pPr>
            <a:endParaRPr lang="en-GB" sz="1800" dirty="0">
              <a:latin typeface="Trebuchet MS" panose="020B0603020202020204" pitchFamily="34" charset="0"/>
            </a:endParaRPr>
          </a:p>
        </p:txBody>
      </p:sp>
    </p:spTree>
    <p:extLst>
      <p:ext uri="{BB962C8B-B14F-4D97-AF65-F5344CB8AC3E}">
        <p14:creationId xmlns:p14="http://schemas.microsoft.com/office/powerpoint/2010/main" val="2315139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6. Keeping track of progress and communication</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pPr marL="285750" indent="-285750">
              <a:buFont typeface="Arial" panose="020B0604020202020204" pitchFamily="34" charset="0"/>
              <a:buChar char="•"/>
            </a:pPr>
            <a:r>
              <a:rPr lang="en-GB" sz="2000" dirty="0"/>
              <a:t>Maintaining contact </a:t>
            </a:r>
            <a:r>
              <a:rPr lang="en-GB" sz="2000" dirty="0" smtClean="0"/>
              <a:t>with the family on </a:t>
            </a:r>
            <a:r>
              <a:rPr lang="en-GB" sz="2000" dirty="0"/>
              <a:t>a regular basis is </a:t>
            </a:r>
            <a:r>
              <a:rPr lang="en-GB" sz="2000" dirty="0" smtClean="0"/>
              <a:t>necessary to a successful intervention</a:t>
            </a:r>
          </a:p>
          <a:p>
            <a:pPr marL="285750" indent="-285750">
              <a:buFont typeface="Arial" panose="020B0604020202020204" pitchFamily="34" charset="0"/>
              <a:buChar char="•"/>
            </a:pPr>
            <a:r>
              <a:rPr lang="en-GB" sz="2000" dirty="0" smtClean="0"/>
              <a:t>Clear </a:t>
            </a:r>
            <a:r>
              <a:rPr lang="en-GB" sz="2000" dirty="0"/>
              <a:t>rules and boundaries for conduct should be agreed from the outset. </a:t>
            </a:r>
            <a:endParaRPr lang="en-GB" sz="2000" dirty="0" smtClean="0"/>
          </a:p>
          <a:p>
            <a:pPr marL="285750" indent="-285750">
              <a:buFont typeface="Arial" panose="020B0604020202020204" pitchFamily="34" charset="0"/>
              <a:buChar char="•"/>
            </a:pPr>
            <a:r>
              <a:rPr lang="en-GB" sz="2000" dirty="0" smtClean="0"/>
              <a:t>It </a:t>
            </a:r>
            <a:r>
              <a:rPr lang="en-GB" sz="2000" dirty="0"/>
              <a:t>is crucial that meetings are as private and confidential as possible </a:t>
            </a:r>
            <a:endParaRPr lang="en-GB" sz="2000" dirty="0" smtClean="0"/>
          </a:p>
          <a:p>
            <a:pPr marL="285750" indent="-285750">
              <a:buFont typeface="Arial" panose="020B0604020202020204" pitchFamily="34" charset="0"/>
              <a:buChar char="•"/>
            </a:pPr>
            <a:r>
              <a:rPr lang="en-GB" sz="2000" dirty="0" smtClean="0"/>
              <a:t>Helpful to include a psychologist as they can </a:t>
            </a:r>
            <a:r>
              <a:rPr lang="en-GB" sz="2000" dirty="0"/>
              <a:t>dispel taboos and encourage them to talk about </a:t>
            </a:r>
            <a:r>
              <a:rPr lang="en-GB" sz="2000" dirty="0" smtClean="0"/>
              <a:t>issues </a:t>
            </a:r>
            <a:endParaRPr lang="en-GB" sz="2000" dirty="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1600" dirty="0">
              <a:latin typeface="Trebuchet MS" panose="020B0603020202020204" pitchFamily="34" charset="0"/>
            </a:endParaRPr>
          </a:p>
        </p:txBody>
      </p:sp>
    </p:spTree>
    <p:extLst>
      <p:ext uri="{BB962C8B-B14F-4D97-AF65-F5344CB8AC3E}">
        <p14:creationId xmlns:p14="http://schemas.microsoft.com/office/powerpoint/2010/main" val="1595788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7. Preparing to disengage from the family</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r>
              <a:rPr lang="en-GB" sz="1800" dirty="0"/>
              <a:t>Engagement will usually end when goals have been achieved and one party (the service provider or family members) is confident that the family can proceed on its own</a:t>
            </a:r>
            <a:r>
              <a:rPr lang="en-GB" sz="1800" dirty="0" smtClean="0"/>
              <a:t>:</a:t>
            </a:r>
          </a:p>
          <a:p>
            <a:pPr marL="285750" indent="-285750">
              <a:buFont typeface="Arial" panose="020B0604020202020204" pitchFamily="34" charset="0"/>
              <a:buChar char="•"/>
            </a:pPr>
            <a:r>
              <a:rPr lang="en-GB" sz="1800" dirty="0"/>
              <a:t>Evaluation or multi-agency monitoring should be used to assess whether the family support goals have been achieved and the support can come to an end</a:t>
            </a:r>
            <a:r>
              <a:rPr lang="en-GB" sz="1800" dirty="0" smtClean="0"/>
              <a:t>.</a:t>
            </a:r>
          </a:p>
          <a:p>
            <a:pPr marL="285750" indent="-285750">
              <a:buFont typeface="Arial" panose="020B0604020202020204" pitchFamily="34" charset="0"/>
              <a:buChar char="•"/>
            </a:pPr>
            <a:r>
              <a:rPr lang="en-GB" sz="1800" dirty="0" smtClean="0"/>
              <a:t>Interventions shouldn’t be given ‘strict’ timeline as each case will be unique</a:t>
            </a:r>
          </a:p>
          <a:p>
            <a:pPr marL="285750" indent="-285750">
              <a:buFont typeface="Arial" panose="020B0604020202020204" pitchFamily="34" charset="0"/>
              <a:buChar char="•"/>
            </a:pPr>
            <a:r>
              <a:rPr lang="en-GB" sz="1800" dirty="0"/>
              <a:t>The professionalism and experience of family support professionals and psychologists will usually play an important role in these cases. </a:t>
            </a:r>
            <a:endParaRPr lang="en-GB" sz="1800" dirty="0"/>
          </a:p>
        </p:txBody>
      </p:sp>
    </p:spTree>
    <p:extLst>
      <p:ext uri="{BB962C8B-B14F-4D97-AF65-F5344CB8AC3E}">
        <p14:creationId xmlns:p14="http://schemas.microsoft.com/office/powerpoint/2010/main" val="681298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8: </a:t>
            </a:r>
            <a:r>
              <a:rPr lang="en-GB" dirty="0"/>
              <a:t>Building and developing family support capacity </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pPr marL="342900" indent="-342900">
              <a:buFont typeface="Arial" panose="020B0604020202020204" pitchFamily="34" charset="0"/>
              <a:buChar char="•"/>
            </a:pPr>
            <a:r>
              <a:rPr lang="en-GB" sz="1800" dirty="0" smtClean="0"/>
              <a:t>Start in </a:t>
            </a:r>
            <a:r>
              <a:rPr lang="en-GB" sz="1800" dirty="0"/>
              <a:t>the form of a </a:t>
            </a:r>
            <a:r>
              <a:rPr lang="en-GB" sz="1800" dirty="0" smtClean="0"/>
              <a:t>pilot; allow for changes where required</a:t>
            </a:r>
          </a:p>
          <a:p>
            <a:pPr marL="342900" indent="-342900">
              <a:buFont typeface="Arial" panose="020B0604020202020204" pitchFamily="34" charset="0"/>
              <a:buChar char="•"/>
            </a:pPr>
            <a:r>
              <a:rPr lang="en-GB" sz="1800" dirty="0" smtClean="0"/>
              <a:t>Consider continuity </a:t>
            </a:r>
            <a:r>
              <a:rPr lang="en-GB" sz="1800" dirty="0"/>
              <a:t>through resources (financial, human, </a:t>
            </a:r>
            <a:r>
              <a:rPr lang="en-GB" sz="1800" dirty="0" smtClean="0"/>
              <a:t>political)</a:t>
            </a:r>
          </a:p>
          <a:p>
            <a:pPr marL="342900" indent="-342900">
              <a:buFont typeface="Arial" panose="020B0604020202020204" pitchFamily="34" charset="0"/>
              <a:buChar char="•"/>
            </a:pPr>
            <a:r>
              <a:rPr lang="en-GB" sz="1800" dirty="0" smtClean="0"/>
              <a:t>Develop </a:t>
            </a:r>
            <a:r>
              <a:rPr lang="en-GB" sz="1800" dirty="0"/>
              <a:t>a communication strategy to inform the public about how family support for the prevention of radicalisation is </a:t>
            </a:r>
            <a:r>
              <a:rPr lang="en-GB" sz="1800" dirty="0" smtClean="0"/>
              <a:t>available</a:t>
            </a:r>
          </a:p>
          <a:p>
            <a:pPr marL="342900" indent="-342900">
              <a:buFont typeface="Arial" panose="020B0604020202020204" pitchFamily="34" charset="0"/>
              <a:buChar char="•"/>
            </a:pPr>
            <a:r>
              <a:rPr lang="en-GB" sz="1800" dirty="0" smtClean="0"/>
              <a:t>Involve </a:t>
            </a:r>
            <a:r>
              <a:rPr lang="en-GB" sz="1800" dirty="0"/>
              <a:t>engaged parents who have suffered similar </a:t>
            </a:r>
            <a:r>
              <a:rPr lang="en-GB" sz="1800" dirty="0" smtClean="0"/>
              <a:t>experiences</a:t>
            </a:r>
          </a:p>
          <a:p>
            <a:pPr marL="342900" indent="-342900">
              <a:buFont typeface="Arial" panose="020B0604020202020204" pitchFamily="34" charset="0"/>
              <a:buChar char="•"/>
            </a:pPr>
            <a:r>
              <a:rPr lang="en-GB" sz="1800" dirty="0" smtClean="0"/>
              <a:t>Put </a:t>
            </a:r>
            <a:r>
              <a:rPr lang="en-GB" sz="1800" dirty="0"/>
              <a:t>a support structure in place for family support professionals as working with vulnerable families is very demanding and incurs an emotional / psychological </a:t>
            </a:r>
            <a:r>
              <a:rPr lang="en-GB" sz="1800" dirty="0" smtClean="0"/>
              <a:t>burden</a:t>
            </a:r>
          </a:p>
          <a:p>
            <a:pPr marL="342900" indent="-342900">
              <a:buFont typeface="Arial" panose="020B0604020202020204" pitchFamily="34" charset="0"/>
              <a:buChar char="•"/>
            </a:pPr>
            <a:r>
              <a:rPr lang="en-GB" sz="1800" dirty="0" smtClean="0"/>
              <a:t>Evaluate </a:t>
            </a:r>
            <a:r>
              <a:rPr lang="en-GB" sz="1800" dirty="0"/>
              <a:t>the work being done with families to establish evidence-based best practice and to learn from mistakes.</a:t>
            </a:r>
          </a:p>
          <a:p>
            <a:pPr marL="342900" indent="-342900">
              <a:buFont typeface="Arial" panose="020B0604020202020204" pitchFamily="34" charset="0"/>
              <a:buChar char="•"/>
            </a:pPr>
            <a:endParaRPr lang="en-GB" sz="1800" dirty="0"/>
          </a:p>
          <a:p>
            <a:endParaRPr lang="en-GB" sz="1800" dirty="0" smtClean="0"/>
          </a:p>
          <a:p>
            <a:endParaRPr lang="en-GB" sz="1800" dirty="0"/>
          </a:p>
          <a:p>
            <a:pPr marL="342900" indent="-342900">
              <a:buFont typeface="Arial" panose="020B0604020202020204" pitchFamily="34" charset="0"/>
              <a:buChar char="•"/>
            </a:pPr>
            <a:endParaRPr lang="en-GB" sz="1800" dirty="0" smtClean="0"/>
          </a:p>
          <a:p>
            <a:pPr marL="342900" indent="-342900">
              <a:buFont typeface="Arial" panose="020B0604020202020204" pitchFamily="34" charset="0"/>
              <a:buChar char="•"/>
            </a:pPr>
            <a:endParaRPr lang="en-GB" sz="1800" dirty="0"/>
          </a:p>
          <a:p>
            <a:endParaRPr lang="en-GB" sz="1400" dirty="0"/>
          </a:p>
        </p:txBody>
      </p:sp>
    </p:spTree>
    <p:extLst>
      <p:ext uri="{BB962C8B-B14F-4D97-AF65-F5344CB8AC3E}">
        <p14:creationId xmlns:p14="http://schemas.microsoft.com/office/powerpoint/2010/main" val="589058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100" dirty="0"/>
              <a:t/>
            </a:r>
            <a:br>
              <a:rPr lang="en-GB" sz="2100" dirty="0"/>
            </a:br>
            <a:r>
              <a:rPr lang="en-GB" sz="2100" dirty="0"/>
              <a:t/>
            </a:r>
            <a:br>
              <a:rPr lang="en-GB" sz="2100" dirty="0"/>
            </a:br>
            <a:r>
              <a:rPr lang="en-GB" sz="2100" dirty="0"/>
              <a:t/>
            </a:r>
            <a:br>
              <a:rPr lang="en-GB" sz="2100" dirty="0"/>
            </a:br>
            <a:r>
              <a:rPr lang="en-GB" sz="2100" dirty="0"/>
              <a:t/>
            </a:r>
            <a:br>
              <a:rPr lang="en-GB" sz="2100" dirty="0"/>
            </a:br>
            <a:endParaRPr lang="en-GB" sz="2100" dirty="0"/>
          </a:p>
        </p:txBody>
      </p:sp>
      <p:sp>
        <p:nvSpPr>
          <p:cNvPr id="8" name="Subtitle 7"/>
          <p:cNvSpPr>
            <a:spLocks noGrp="1"/>
          </p:cNvSpPr>
          <p:nvPr>
            <p:ph type="subTitle" idx="1"/>
          </p:nvPr>
        </p:nvSpPr>
        <p:spPr>
          <a:xfrm>
            <a:off x="685800" y="1585732"/>
            <a:ext cx="6858000" cy="2552631"/>
          </a:xfrm>
        </p:spPr>
        <p:txBody>
          <a:bodyPr>
            <a:normAutofit/>
          </a:bodyPr>
          <a:lstStyle/>
          <a:p>
            <a:r>
              <a:rPr lang="en-GB" sz="3200" b="1" dirty="0" smtClean="0"/>
              <a:t>Points to consider</a:t>
            </a:r>
            <a:endParaRPr lang="en-GB" sz="3200" b="1" dirty="0"/>
          </a:p>
          <a:p>
            <a:endParaRPr lang="en-GB" dirty="0"/>
          </a:p>
        </p:txBody>
      </p:sp>
      <p:sp>
        <p:nvSpPr>
          <p:cNvPr id="4" name="AutoShape 2" descr="Image result for commonwealth"/>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5" name="AutoShape 4" descr="Image result for commonwealth"/>
          <p:cNvSpPr>
            <a:spLocks noChangeAspect="1" noChangeArrowheads="1"/>
          </p:cNvSpPr>
          <p:nvPr/>
        </p:nvSpPr>
        <p:spPr bwMode="auto">
          <a:xfrm>
            <a:off x="230981" y="863203"/>
            <a:ext cx="4320237" cy="4320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6" name="AutoShape 6" descr="Image result for commonwealth"/>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7" name="AutoShape 8" descr="Image result for commonwealth"/>
          <p:cNvSpPr>
            <a:spLocks noChangeAspect="1" noChangeArrowheads="1"/>
          </p:cNvSpPr>
          <p:nvPr/>
        </p:nvSpPr>
        <p:spPr bwMode="auto">
          <a:xfrm>
            <a:off x="116681" y="-342900"/>
            <a:ext cx="4429125" cy="25003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10" name="Title 1"/>
          <p:cNvSpPr txBox="1">
            <a:spLocks/>
          </p:cNvSpPr>
          <p:nvPr/>
        </p:nvSpPr>
        <p:spPr>
          <a:xfrm>
            <a:off x="855382" y="1143191"/>
            <a:ext cx="7886700" cy="161685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2700" b="1" dirty="0"/>
          </a:p>
        </p:txBody>
      </p:sp>
    </p:spTree>
    <p:extLst>
      <p:ext uri="{BB962C8B-B14F-4D97-AF65-F5344CB8AC3E}">
        <p14:creationId xmlns:p14="http://schemas.microsoft.com/office/powerpoint/2010/main" val="2264707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i="1" dirty="0" smtClean="0"/>
              <a:t>Working with Families and Communities</a:t>
            </a:r>
            <a:endParaRPr lang="en-GB" b="1" i="1"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dirty="0"/>
              <a:t>Stakeholder </a:t>
            </a:r>
            <a:r>
              <a:rPr lang="en-GB" dirty="0" smtClean="0"/>
              <a:t>engagement - who do you engage? </a:t>
            </a:r>
          </a:p>
          <a:p>
            <a:pPr marL="457200" indent="-457200">
              <a:buFont typeface="+mj-lt"/>
              <a:buAutoNum type="arabicPeriod"/>
            </a:pPr>
            <a:endParaRPr lang="en-GB" dirty="0" smtClean="0"/>
          </a:p>
          <a:p>
            <a:pPr marL="457200" indent="-457200">
              <a:buFont typeface="+mj-lt"/>
              <a:buAutoNum type="arabicPeriod"/>
            </a:pPr>
            <a:r>
              <a:rPr lang="en-GB" dirty="0" smtClean="0"/>
              <a:t>How do families </a:t>
            </a:r>
            <a:r>
              <a:rPr lang="en-GB" dirty="0"/>
              <a:t>and communities enhance the </a:t>
            </a:r>
            <a:r>
              <a:rPr lang="en-GB" dirty="0" smtClean="0"/>
              <a:t>effectiveness of </a:t>
            </a:r>
            <a:r>
              <a:rPr lang="en-GB" dirty="0"/>
              <a:t>CVE </a:t>
            </a:r>
            <a:r>
              <a:rPr lang="en-GB" dirty="0" smtClean="0"/>
              <a:t>programming?</a:t>
            </a:r>
          </a:p>
          <a:p>
            <a:pPr marL="457200" indent="-457200">
              <a:buFont typeface="+mj-lt"/>
              <a:buAutoNum type="arabicPeriod"/>
            </a:pPr>
            <a:endParaRPr lang="en-GB" dirty="0"/>
          </a:p>
          <a:p>
            <a:pPr marL="457200" indent="-457200">
              <a:buFont typeface="+mj-lt"/>
              <a:buAutoNum type="arabicPeriod"/>
            </a:pPr>
            <a:r>
              <a:rPr lang="en-GB" dirty="0" smtClean="0"/>
              <a:t>What </a:t>
            </a:r>
            <a:r>
              <a:rPr lang="en-GB" dirty="0"/>
              <a:t>methods or good practices </a:t>
            </a:r>
            <a:r>
              <a:rPr lang="en-GB" dirty="0" smtClean="0"/>
              <a:t>work in </a:t>
            </a:r>
            <a:r>
              <a:rPr lang="en-GB" dirty="0" smtClean="0"/>
              <a:t>supporting </a:t>
            </a:r>
            <a:r>
              <a:rPr lang="en-GB" dirty="0" smtClean="0"/>
              <a:t>CVE </a:t>
            </a:r>
            <a:r>
              <a:rPr lang="en-GB" dirty="0"/>
              <a:t>efforts?</a:t>
            </a:r>
            <a:endParaRPr lang="en-GB" dirty="0" smtClean="0">
              <a:latin typeface="Georgia"/>
              <a:ea typeface="ヒラギノ角ゴ Pro W3" charset="0"/>
              <a:cs typeface="Georgia"/>
            </a:endParaRPr>
          </a:p>
        </p:txBody>
      </p:sp>
    </p:spTree>
    <p:extLst>
      <p:ext uri="{BB962C8B-B14F-4D97-AF65-F5344CB8AC3E}">
        <p14:creationId xmlns:p14="http://schemas.microsoft.com/office/powerpoint/2010/main" val="2612894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Promote interaction between </a:t>
            </a:r>
            <a:r>
              <a:rPr lang="en-GB" b="1" i="1" dirty="0" smtClean="0"/>
              <a:t>F</a:t>
            </a:r>
            <a:r>
              <a:rPr lang="en-GB" b="1" i="1" dirty="0" smtClean="0"/>
              <a:t>amilies</a:t>
            </a:r>
            <a:r>
              <a:rPr lang="en-GB" b="1" i="1" dirty="0" smtClean="0"/>
              <a:t> </a:t>
            </a:r>
            <a:r>
              <a:rPr lang="en-GB" b="1" i="1" dirty="0"/>
              <a:t>and </a:t>
            </a:r>
            <a:r>
              <a:rPr lang="en-GB" b="1" i="1" dirty="0" smtClean="0"/>
              <a:t>authorities</a:t>
            </a:r>
            <a:endParaRPr lang="en-GB" b="1" i="1"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GB" i="1" dirty="0" smtClean="0"/>
              <a:t>Face-to-face </a:t>
            </a:r>
            <a:r>
              <a:rPr lang="en-GB" i="1" dirty="0" smtClean="0"/>
              <a:t>interaction</a:t>
            </a:r>
          </a:p>
          <a:p>
            <a:pPr marL="342900" indent="-342900">
              <a:buFont typeface="Arial" panose="020B0604020202020204" pitchFamily="34" charset="0"/>
              <a:buChar char="•"/>
            </a:pPr>
            <a:endParaRPr lang="en-GB" i="1" dirty="0" smtClean="0"/>
          </a:p>
          <a:p>
            <a:pPr marL="342900" indent="-342900">
              <a:buFont typeface="Arial" panose="020B0604020202020204" pitchFamily="34" charset="0"/>
              <a:buChar char="•"/>
            </a:pPr>
            <a:r>
              <a:rPr lang="en-GB" i="1" dirty="0" smtClean="0"/>
              <a:t>Authorities to reach out and </a:t>
            </a:r>
            <a:r>
              <a:rPr lang="en-GB" i="1" dirty="0" smtClean="0"/>
              <a:t>connect</a:t>
            </a:r>
          </a:p>
          <a:p>
            <a:pPr marL="342900" indent="-342900">
              <a:buFont typeface="Arial" panose="020B0604020202020204" pitchFamily="34" charset="0"/>
              <a:buChar char="•"/>
            </a:pPr>
            <a:endParaRPr lang="en-GB" i="1" dirty="0"/>
          </a:p>
          <a:p>
            <a:pPr marL="342900" indent="-342900">
              <a:buFont typeface="Arial" panose="020B0604020202020204" pitchFamily="34" charset="0"/>
              <a:buChar char="•"/>
            </a:pPr>
            <a:r>
              <a:rPr lang="en-GB" i="1" dirty="0" smtClean="0"/>
              <a:t>Community Policing</a:t>
            </a:r>
          </a:p>
          <a:p>
            <a:pPr marL="342900" indent="-342900">
              <a:buFont typeface="Arial" panose="020B0604020202020204" pitchFamily="34" charset="0"/>
              <a:buChar char="•"/>
            </a:pPr>
            <a:endParaRPr lang="en-GB" i="1" dirty="0" smtClean="0"/>
          </a:p>
          <a:p>
            <a:pPr marL="342900" indent="-342900">
              <a:buFont typeface="Arial" panose="020B0604020202020204" pitchFamily="34" charset="0"/>
              <a:buChar char="•"/>
            </a:pPr>
            <a:r>
              <a:rPr lang="en-GB" i="1" dirty="0" smtClean="0"/>
              <a:t>Enhance information-sharing</a:t>
            </a:r>
          </a:p>
          <a:p>
            <a:endParaRPr lang="en-GB" i="1" dirty="0"/>
          </a:p>
          <a:p>
            <a:pPr marL="342900" indent="-342900">
              <a:buFont typeface="Arial" panose="020B0604020202020204" pitchFamily="34" charset="0"/>
              <a:buChar char="•"/>
            </a:pPr>
            <a:endParaRPr lang="en-GB" i="1" dirty="0"/>
          </a:p>
        </p:txBody>
      </p:sp>
    </p:spTree>
    <p:extLst>
      <p:ext uri="{BB962C8B-B14F-4D97-AF65-F5344CB8AC3E}">
        <p14:creationId xmlns:p14="http://schemas.microsoft.com/office/powerpoint/2010/main" val="1276993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Effective engagements / interventions</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GB" sz="2000" dirty="0" smtClean="0">
                <a:ea typeface="ヒラギノ角ゴ Pro W3" charset="0"/>
                <a:cs typeface="Georgia"/>
              </a:rPr>
              <a:t>Parenting </a:t>
            </a:r>
            <a:r>
              <a:rPr lang="en-GB" sz="2000" dirty="0">
                <a:ea typeface="ヒラギノ角ゴ Pro W3" charset="0"/>
                <a:cs typeface="Georgia"/>
              </a:rPr>
              <a:t>skills </a:t>
            </a:r>
            <a:r>
              <a:rPr lang="en-GB" sz="2000" dirty="0" smtClean="0">
                <a:ea typeface="ヒラギノ角ゴ Pro W3" charset="0"/>
                <a:cs typeface="Georgia"/>
              </a:rPr>
              <a:t>/ Child development </a:t>
            </a:r>
            <a:r>
              <a:rPr lang="en-GB" sz="2000" dirty="0" smtClean="0">
                <a:ea typeface="ヒラギノ角ゴ Pro W3" charset="0"/>
                <a:cs typeface="Georgia"/>
              </a:rPr>
              <a:t>courses</a:t>
            </a:r>
            <a:endParaRPr lang="en-GB" sz="2000" dirty="0">
              <a:ea typeface="ヒラギノ角ゴ Pro W3" charset="0"/>
              <a:cs typeface="Georgia"/>
            </a:endParaRPr>
          </a:p>
          <a:p>
            <a:pPr marL="342900" indent="-342900">
              <a:buFont typeface="Arial" panose="020B0604020202020204" pitchFamily="34" charset="0"/>
              <a:buChar char="•"/>
            </a:pPr>
            <a:r>
              <a:rPr lang="en-GB" sz="2000" dirty="0" smtClean="0">
                <a:ea typeface="ヒラギノ角ゴ Pro W3" charset="0"/>
                <a:cs typeface="Georgia"/>
              </a:rPr>
              <a:t>Educational </a:t>
            </a:r>
            <a:r>
              <a:rPr lang="en-GB" sz="2000" dirty="0">
                <a:ea typeface="ヒラギノ角ゴ Pro W3" charset="0"/>
                <a:cs typeface="Georgia"/>
              </a:rPr>
              <a:t>opportunities at the formal and non-formal levels</a:t>
            </a:r>
          </a:p>
          <a:p>
            <a:pPr marL="342900" indent="-342900">
              <a:buFont typeface="Arial" panose="020B0604020202020204" pitchFamily="34" charset="0"/>
              <a:buChar char="•"/>
            </a:pPr>
            <a:r>
              <a:rPr lang="en-GB" sz="2000" dirty="0">
                <a:ea typeface="ヒラギノ角ゴ Pro W3" charset="0"/>
                <a:cs typeface="Georgia"/>
              </a:rPr>
              <a:t>Strengthening local and regional narratives</a:t>
            </a:r>
            <a:endParaRPr lang="en-GB" sz="2000" dirty="0" smtClean="0">
              <a:ea typeface="ヒラギノ角ゴ Pro W3" charset="0"/>
              <a:cs typeface="Georgia"/>
            </a:endParaRPr>
          </a:p>
          <a:p>
            <a:pPr marL="342900" indent="-342900">
              <a:buFont typeface="Arial" panose="020B0604020202020204" pitchFamily="34" charset="0"/>
              <a:buChar char="•"/>
            </a:pPr>
            <a:r>
              <a:rPr lang="en-GB" sz="2000" dirty="0">
                <a:ea typeface="ヒラギノ角ゴ Pro W3" charset="0"/>
                <a:cs typeface="Georgia"/>
              </a:rPr>
              <a:t>Community-oriented </a:t>
            </a:r>
            <a:r>
              <a:rPr lang="en-GB" sz="2000" dirty="0" smtClean="0">
                <a:ea typeface="ヒラギノ角ゴ Pro W3" charset="0"/>
                <a:cs typeface="Georgia"/>
              </a:rPr>
              <a:t>policing</a:t>
            </a:r>
          </a:p>
          <a:p>
            <a:pPr marL="342900" indent="-342900">
              <a:buFont typeface="Arial" panose="020B0604020202020204" pitchFamily="34" charset="0"/>
              <a:buChar char="•"/>
            </a:pPr>
            <a:r>
              <a:rPr lang="en-GB" sz="2000" dirty="0" smtClean="0">
                <a:ea typeface="ヒラギノ角ゴ Pro W3" charset="0"/>
                <a:cs typeface="Georgia"/>
              </a:rPr>
              <a:t>Integrated </a:t>
            </a:r>
            <a:r>
              <a:rPr lang="en-GB" sz="2000" dirty="0">
                <a:ea typeface="ヒラギノ角ゴ Pro W3" charset="0"/>
                <a:cs typeface="Georgia"/>
              </a:rPr>
              <a:t>approach to CVE</a:t>
            </a:r>
            <a:endParaRPr lang="en-GB" sz="2000" dirty="0" smtClean="0">
              <a:ea typeface="ヒラギノ角ゴ Pro W3" charset="0"/>
              <a:cs typeface="Georgia"/>
            </a:endParaRPr>
          </a:p>
          <a:p>
            <a:endParaRPr lang="en-GB" sz="2000" b="1" i="1" dirty="0"/>
          </a:p>
        </p:txBody>
      </p:sp>
    </p:spTree>
    <p:extLst>
      <p:ext uri="{BB962C8B-B14F-4D97-AF65-F5344CB8AC3E}">
        <p14:creationId xmlns:p14="http://schemas.microsoft.com/office/powerpoint/2010/main" val="1194732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Introduction</a:t>
            </a:r>
            <a:endParaRPr lang="en-GB" dirty="0"/>
          </a:p>
        </p:txBody>
      </p:sp>
      <p:sp>
        <p:nvSpPr>
          <p:cNvPr id="3" name="Content Placeholder 2"/>
          <p:cNvSpPr>
            <a:spLocks noGrp="1"/>
          </p:cNvSpPr>
          <p:nvPr>
            <p:ph idx="1"/>
          </p:nvPr>
        </p:nvSpPr>
        <p:spPr>
          <a:xfrm>
            <a:off x="590723" y="1940031"/>
            <a:ext cx="7962554" cy="3263504"/>
          </a:xfrm>
        </p:spPr>
        <p:txBody>
          <a:bodyPr>
            <a:noAutofit/>
          </a:bodyPr>
          <a:lstStyle/>
          <a:p>
            <a:r>
              <a:rPr lang="en-GB" sz="1800" dirty="0"/>
              <a:t>When someone becomes radicalised and behaves in an </a:t>
            </a:r>
            <a:r>
              <a:rPr lang="en-GB" sz="1800" dirty="0" smtClean="0"/>
              <a:t>‘extreme’ </a:t>
            </a:r>
            <a:r>
              <a:rPr lang="en-GB" sz="1800" dirty="0"/>
              <a:t>way, this does not only affect the </a:t>
            </a:r>
            <a:r>
              <a:rPr lang="en-GB" sz="1800" dirty="0" smtClean="0"/>
              <a:t>person, </a:t>
            </a:r>
            <a:r>
              <a:rPr lang="en-GB" sz="1800" dirty="0"/>
              <a:t>but also their family, friends, wider social circle and society</a:t>
            </a:r>
            <a:r>
              <a:rPr lang="en-GB" sz="1800" dirty="0" smtClean="0"/>
              <a:t>.</a:t>
            </a:r>
          </a:p>
          <a:p>
            <a:r>
              <a:rPr lang="en-GB" sz="1800" dirty="0"/>
              <a:t>Families, youngsters and children </a:t>
            </a:r>
            <a:r>
              <a:rPr lang="en-GB" sz="1800" dirty="0" smtClean="0"/>
              <a:t>are </a:t>
            </a:r>
            <a:r>
              <a:rPr lang="en-GB" sz="1800" dirty="0"/>
              <a:t>confronted with recruitment by </a:t>
            </a:r>
            <a:r>
              <a:rPr lang="en-GB" sz="1800" dirty="0" smtClean="0"/>
              <a:t>terrorist/Violent </a:t>
            </a:r>
            <a:r>
              <a:rPr lang="en-GB" sz="1800" dirty="0"/>
              <a:t>Extremist groups. Today’s reality is one in which radicalisation is not uncommon as a </a:t>
            </a:r>
            <a:r>
              <a:rPr lang="en-GB" sz="1800" dirty="0" smtClean="0"/>
              <a:t>phenomenon.</a:t>
            </a:r>
          </a:p>
          <a:p>
            <a:r>
              <a:rPr lang="en-GB" sz="1800" dirty="0" smtClean="0"/>
              <a:t>For </a:t>
            </a:r>
            <a:r>
              <a:rPr lang="en-GB" sz="1800" dirty="0"/>
              <a:t>vulnerable individuals and their social environment, current prevention challenges are</a:t>
            </a:r>
            <a:r>
              <a:rPr lang="en-GB" sz="1800" dirty="0" smtClean="0"/>
              <a:t>:</a:t>
            </a:r>
          </a:p>
          <a:p>
            <a:pPr lvl="1"/>
            <a:r>
              <a:rPr lang="en-GB" sz="1800" dirty="0">
                <a:latin typeface="Trebuchet MS" panose="020B0603020202020204" pitchFamily="34" charset="0"/>
              </a:rPr>
              <a:t>Detecting those who are at risk of </a:t>
            </a:r>
            <a:r>
              <a:rPr lang="en-GB" sz="1800" dirty="0" smtClean="0">
                <a:latin typeface="Trebuchet MS" panose="020B0603020202020204" pitchFamily="34" charset="0"/>
              </a:rPr>
              <a:t>radicalisation</a:t>
            </a:r>
          </a:p>
          <a:p>
            <a:pPr lvl="1"/>
            <a:r>
              <a:rPr lang="en-GB" sz="1800" dirty="0" smtClean="0">
                <a:latin typeface="Trebuchet MS" panose="020B0603020202020204" pitchFamily="34" charset="0"/>
              </a:rPr>
              <a:t>Being </a:t>
            </a:r>
            <a:r>
              <a:rPr lang="en-GB" sz="1800" dirty="0">
                <a:latin typeface="Trebuchet MS" panose="020B0603020202020204" pitchFamily="34" charset="0"/>
              </a:rPr>
              <a:t>able to get into contact with them and support them and their families in a change of </a:t>
            </a:r>
            <a:r>
              <a:rPr lang="en-GB" sz="1800" dirty="0" smtClean="0">
                <a:latin typeface="Trebuchet MS" panose="020B0603020202020204" pitchFamily="34" charset="0"/>
              </a:rPr>
              <a:t>direction</a:t>
            </a:r>
          </a:p>
          <a:p>
            <a:pPr lvl="1"/>
            <a:r>
              <a:rPr lang="en-GB" sz="1800" dirty="0" smtClean="0">
                <a:latin typeface="Trebuchet MS" panose="020B0603020202020204" pitchFamily="34" charset="0"/>
              </a:rPr>
              <a:t>Supporting </a:t>
            </a:r>
            <a:r>
              <a:rPr lang="en-GB" sz="1800" dirty="0">
                <a:latin typeface="Trebuchet MS" panose="020B0603020202020204" pitchFamily="34" charset="0"/>
              </a:rPr>
              <a:t>both the individual and their family during the disengagement </a:t>
            </a:r>
            <a:r>
              <a:rPr lang="en-GB" sz="1800" dirty="0" smtClean="0">
                <a:latin typeface="Trebuchet MS" panose="020B0603020202020204" pitchFamily="34" charset="0"/>
              </a:rPr>
              <a:t>process</a:t>
            </a:r>
          </a:p>
        </p:txBody>
      </p:sp>
    </p:spTree>
    <p:extLst>
      <p:ext uri="{BB962C8B-B14F-4D97-AF65-F5344CB8AC3E}">
        <p14:creationId xmlns:p14="http://schemas.microsoft.com/office/powerpoint/2010/main" val="1672893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i="1" dirty="0"/>
              <a:t>Support and empower women – particularly mothers – as prevention </a:t>
            </a:r>
            <a:r>
              <a:rPr lang="en-GB" i="1" dirty="0" smtClean="0"/>
              <a:t>protagonists</a:t>
            </a:r>
            <a:endParaRPr lang="en-GB" i="1" dirty="0"/>
          </a:p>
        </p:txBody>
      </p:sp>
      <p:sp>
        <p:nvSpPr>
          <p:cNvPr id="3" name="Content Placeholder 2"/>
          <p:cNvSpPr>
            <a:spLocks noGrp="1"/>
          </p:cNvSpPr>
          <p:nvPr>
            <p:ph idx="1"/>
          </p:nvPr>
        </p:nvSpPr>
        <p:spPr/>
        <p:txBody>
          <a:bodyPr>
            <a:normAutofit/>
          </a:bodyPr>
          <a:lstStyle/>
          <a:p>
            <a:pPr indent="-228600"/>
            <a:r>
              <a:rPr lang="en-GB" sz="2000" dirty="0" smtClean="0">
                <a:latin typeface="Georgia"/>
                <a:ea typeface="ヒラギノ角ゴ Pro W3" charset="0"/>
                <a:cs typeface="Georgia"/>
              </a:rPr>
              <a:t>“</a:t>
            </a:r>
            <a:r>
              <a:rPr lang="en-GB" sz="2000" dirty="0"/>
              <a:t>Mothers are a continuous presence in their children’s lives, with deeply‐rooted connections and an understanding of push and pull factors: of what excites them, upsets them, and what might seduce them into a community of violence.”</a:t>
            </a:r>
          </a:p>
          <a:p>
            <a:pPr marL="457200" lvl="1" indent="0">
              <a:buNone/>
            </a:pPr>
            <a:endParaRPr lang="en-GB" sz="1050" dirty="0">
              <a:ea typeface="ヒラギノ角ゴ Pro W3" charset="0"/>
              <a:cs typeface="Georgia"/>
            </a:endParaRPr>
          </a:p>
          <a:p>
            <a:pPr indent="-228600"/>
            <a:r>
              <a:rPr lang="en-GB" sz="1500" dirty="0" smtClean="0"/>
              <a:t>Can mothers challenge extremism? </a:t>
            </a:r>
            <a:r>
              <a:rPr lang="en-GB" sz="1500" dirty="0"/>
              <a:t>Edit </a:t>
            </a:r>
            <a:r>
              <a:rPr lang="en-GB" sz="1500" dirty="0" err="1"/>
              <a:t>Schlaffer</a:t>
            </a:r>
            <a:r>
              <a:rPr lang="en-GB" sz="1500" dirty="0"/>
              <a:t> &amp; Ulrich </a:t>
            </a:r>
            <a:r>
              <a:rPr lang="en-GB" sz="1500" dirty="0" err="1"/>
              <a:t>Kropiunigg</a:t>
            </a:r>
            <a:r>
              <a:rPr lang="en-GB" sz="1500" dirty="0"/>
              <a:t>, 2015</a:t>
            </a:r>
            <a:endParaRPr lang="en-GB" sz="1500" dirty="0">
              <a:ea typeface="ヒラギノ角ゴ Pro W3" charset="0"/>
              <a:cs typeface="Georgia"/>
            </a:endParaRPr>
          </a:p>
          <a:p>
            <a:endParaRPr lang="en-GB" b="1" i="1" dirty="0">
              <a:latin typeface="Georgia"/>
              <a:ea typeface="ヒラギノ角ゴ Pro W3" charset="0"/>
              <a:cs typeface="Georgia"/>
            </a:endParaRPr>
          </a:p>
        </p:txBody>
      </p:sp>
    </p:spTree>
    <p:extLst>
      <p:ext uri="{BB962C8B-B14F-4D97-AF65-F5344CB8AC3E}">
        <p14:creationId xmlns:p14="http://schemas.microsoft.com/office/powerpoint/2010/main" val="4097490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323620"/>
            <a:ext cx="6857999" cy="1909595"/>
          </a:xfrm>
        </p:spPr>
        <p:txBody>
          <a:bodyPr>
            <a:normAutofit fontScale="90000"/>
          </a:bodyPr>
          <a:lstStyle/>
          <a:p>
            <a:r>
              <a:rPr lang="en-US" dirty="0" smtClean="0"/>
              <a:t>Presented by:	Patricia Crosby</a:t>
            </a:r>
            <a:br>
              <a:rPr lang="en-US" dirty="0" smtClean="0"/>
            </a:br>
            <a:r>
              <a:rPr lang="en-US" dirty="0" smtClean="0"/>
              <a:t>Email:	</a:t>
            </a:r>
            <a:r>
              <a:rPr lang="en-US" dirty="0" err="1" smtClean="0"/>
              <a:t>p.crosby@commonwealth.int</a:t>
            </a:r>
            <a:r>
              <a:rPr lang="en-US" dirty="0" smtClean="0"/>
              <a:t/>
            </a:r>
            <a:br>
              <a:rPr lang="en-US" dirty="0" smtClean="0"/>
            </a:br>
            <a:r>
              <a:rPr lang="en-US" dirty="0" smtClean="0"/>
              <a:t>Tel:	</a:t>
            </a:r>
            <a:r>
              <a:rPr lang="en-GB" dirty="0" smtClean="0"/>
              <a:t>+44 20 7747 6278</a:t>
            </a:r>
            <a:r>
              <a:rPr lang="en-US" dirty="0" smtClean="0"/>
              <a:t/>
            </a:r>
            <a:br>
              <a:rPr lang="en-US" dirty="0" smtClean="0"/>
            </a:br>
            <a:r>
              <a:rPr lang="en-US" dirty="0" smtClean="0"/>
              <a:t/>
            </a:r>
            <a:br>
              <a:rPr lang="en-US" dirty="0" smtClean="0"/>
            </a:br>
            <a:endParaRPr lang="en-GB" dirty="0"/>
          </a:p>
        </p:txBody>
      </p:sp>
      <p:sp>
        <p:nvSpPr>
          <p:cNvPr id="5" name="Title 3"/>
          <p:cNvSpPr txBox="1">
            <a:spLocks/>
          </p:cNvSpPr>
          <p:nvPr/>
        </p:nvSpPr>
        <p:spPr>
          <a:xfrm>
            <a:off x="685806" y="2818946"/>
            <a:ext cx="6857999" cy="1909595"/>
          </a:xfrm>
          <a:prstGeom prst="rect">
            <a:avLst/>
          </a:prstGeom>
        </p:spPr>
        <p:txBody>
          <a:bodyPr vert="horz" lIns="0" tIns="45720" rIns="91440" bIns="45720" rtlCol="0" anchor="ctr" anchorCtr="0">
            <a:normAutofit fontScale="90000"/>
          </a:bodyPr>
          <a:lstStyle>
            <a:lvl1pPr algn="l" defTabSz="914400" rtl="0" eaLnBrk="1" latinLnBrk="0" hangingPunct="1">
              <a:lnSpc>
                <a:spcPct val="90000"/>
              </a:lnSpc>
              <a:spcBef>
                <a:spcPct val="0"/>
              </a:spcBef>
              <a:buNone/>
              <a:tabLst>
                <a:tab pos="2328863" algn="l"/>
              </a:tabLst>
              <a:defRPr sz="2800" b="0" kern="1200" baseline="0">
                <a:solidFill>
                  <a:schemeClr val="bg1"/>
                </a:solidFill>
                <a:latin typeface="Trebuchet MS" panose="020B0603020202020204" pitchFamily="34" charset="0"/>
                <a:ea typeface="+mj-ea"/>
                <a:cs typeface="Arial" panose="020B0604020202020204" pitchFamily="34" charset="0"/>
              </a:defRPr>
            </a:lvl1pPr>
          </a:lstStyle>
          <a:p>
            <a:r>
              <a:rPr lang="en-US" dirty="0" smtClean="0"/>
              <a:t>Presented by:	Assan Ali</a:t>
            </a:r>
            <a:br>
              <a:rPr lang="en-US" dirty="0" smtClean="0"/>
            </a:br>
            <a:r>
              <a:rPr lang="en-US" dirty="0" smtClean="0"/>
              <a:t>Email:	assan.ali@commonwealth.int</a:t>
            </a:r>
            <a:br>
              <a:rPr lang="en-US" dirty="0" smtClean="0"/>
            </a:br>
            <a:r>
              <a:rPr lang="en-US" dirty="0" smtClean="0"/>
              <a:t>Tel:	+44 20 </a:t>
            </a:r>
            <a:r>
              <a:rPr lang="en-US" dirty="0" smtClean="0"/>
              <a:t>7747 6539</a:t>
            </a:r>
            <a:r>
              <a:rPr lang="en-US" dirty="0" smtClean="0"/>
              <a:t/>
            </a:r>
            <a:br>
              <a:rPr lang="en-US" dirty="0" smtClean="0"/>
            </a:br>
            <a:r>
              <a:rPr lang="en-US" dirty="0" smtClean="0"/>
              <a:t/>
            </a:r>
            <a:br>
              <a:rPr lang="en-US" dirty="0" smtClean="0"/>
            </a:br>
            <a:endParaRPr lang="en-GB" dirty="0"/>
          </a:p>
        </p:txBody>
      </p:sp>
      <p:sp>
        <p:nvSpPr>
          <p:cNvPr id="6" name="Title 3"/>
          <p:cNvSpPr txBox="1">
            <a:spLocks/>
          </p:cNvSpPr>
          <p:nvPr/>
        </p:nvSpPr>
        <p:spPr>
          <a:xfrm>
            <a:off x="702736" y="1346057"/>
            <a:ext cx="6857999" cy="1909595"/>
          </a:xfrm>
          <a:prstGeom prst="rect">
            <a:avLst/>
          </a:prstGeom>
        </p:spPr>
        <p:txBody>
          <a:bodyPr vert="horz" lIns="0" tIns="45720" rIns="91440" bIns="45720" rtlCol="0" anchor="ctr" anchorCtr="0">
            <a:normAutofit fontScale="97500" lnSpcReduction="10000"/>
          </a:bodyPr>
          <a:lstStyle>
            <a:lvl1pPr algn="l" defTabSz="914400" rtl="0" eaLnBrk="1" latinLnBrk="0" hangingPunct="1">
              <a:lnSpc>
                <a:spcPct val="90000"/>
              </a:lnSpc>
              <a:spcBef>
                <a:spcPct val="0"/>
              </a:spcBef>
              <a:buNone/>
              <a:tabLst>
                <a:tab pos="2328863" algn="l"/>
              </a:tabLst>
              <a:defRPr sz="2800" b="0" kern="1200" baseline="0">
                <a:solidFill>
                  <a:schemeClr val="bg1"/>
                </a:solidFill>
                <a:latin typeface="Trebuchet MS" panose="020B0603020202020204" pitchFamily="34" charset="0"/>
                <a:ea typeface="+mj-ea"/>
                <a:cs typeface="Arial" panose="020B0604020202020204" pitchFamily="34" charset="0"/>
              </a:defRPr>
            </a:lvl1pPr>
          </a:lstStyle>
          <a:p>
            <a:r>
              <a:rPr lang="en-US" dirty="0" smtClean="0"/>
              <a:t>Head of Unit:	Mark Albon</a:t>
            </a:r>
            <a:br>
              <a:rPr lang="en-US" dirty="0" smtClean="0"/>
            </a:br>
            <a:r>
              <a:rPr lang="en-US" dirty="0" smtClean="0"/>
              <a:t>Email:	m.albon@commonwealth.int</a:t>
            </a:r>
            <a:br>
              <a:rPr lang="en-US" dirty="0" smtClean="0"/>
            </a:br>
            <a:r>
              <a:rPr lang="en-US" dirty="0" smtClean="0"/>
              <a:t>Tel:	</a:t>
            </a:r>
            <a:r>
              <a:rPr lang="en-GB" dirty="0" smtClean="0"/>
              <a:t>+44 20 7747 6542</a:t>
            </a:r>
            <a:r>
              <a:rPr lang="en-US" dirty="0" smtClean="0"/>
              <a:t/>
            </a:r>
            <a:br>
              <a:rPr lang="en-US" dirty="0" smtClean="0"/>
            </a:br>
            <a:r>
              <a:rPr lang="en-US" dirty="0" smtClean="0"/>
              <a:t/>
            </a:r>
            <a:br>
              <a:rPr lang="en-US" dirty="0" smtClean="0"/>
            </a:br>
            <a:endParaRPr lang="en-GB" dirty="0"/>
          </a:p>
        </p:txBody>
      </p:sp>
    </p:spTree>
    <p:extLst>
      <p:ext uri="{BB962C8B-B14F-4D97-AF65-F5344CB8AC3E}">
        <p14:creationId xmlns:p14="http://schemas.microsoft.com/office/powerpoint/2010/main" val="882237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families important?</a:t>
            </a:r>
            <a:endParaRPr lang="en-GB" dirty="0"/>
          </a:p>
        </p:txBody>
      </p:sp>
      <p:sp>
        <p:nvSpPr>
          <p:cNvPr id="3" name="Content Placeholder 2"/>
          <p:cNvSpPr>
            <a:spLocks noGrp="1"/>
          </p:cNvSpPr>
          <p:nvPr>
            <p:ph idx="1"/>
          </p:nvPr>
        </p:nvSpPr>
        <p:spPr/>
        <p:txBody>
          <a:bodyPr>
            <a:normAutofit/>
          </a:bodyPr>
          <a:lstStyle/>
          <a:p>
            <a:r>
              <a:rPr lang="en-GB" sz="1800" dirty="0" smtClean="0">
                <a:ea typeface="ヒラギノ角ゴ Pro W3" charset="0"/>
                <a:cs typeface="Georgia"/>
              </a:rPr>
              <a:t>Families are vital to preventing and countering violent extremism (P/CVE):</a:t>
            </a:r>
          </a:p>
          <a:p>
            <a:endParaRPr lang="en-GB" sz="1800" dirty="0" smtClean="0">
              <a:ea typeface="ヒラギノ角ゴ Pro W3" charset="0"/>
              <a:cs typeface="Georgia"/>
            </a:endParaRPr>
          </a:p>
          <a:p>
            <a:pPr marL="1028700" lvl="1" indent="-342900"/>
            <a:r>
              <a:rPr lang="en-GB" sz="1800" dirty="0" smtClean="0">
                <a:latin typeface="Trebuchet MS" panose="020B0603020202020204" pitchFamily="34" charset="0"/>
                <a:ea typeface="ヒラギノ角ゴ Pro W3" charset="0"/>
                <a:cs typeface="Georgia"/>
              </a:rPr>
              <a:t>Shaping attitudes towards non-violence</a:t>
            </a:r>
          </a:p>
          <a:p>
            <a:pPr marL="1028700" lvl="1" indent="-342900"/>
            <a:r>
              <a:rPr lang="en-GB" sz="1800" dirty="0" smtClean="0">
                <a:latin typeface="Trebuchet MS" panose="020B0603020202020204" pitchFamily="34" charset="0"/>
                <a:ea typeface="ヒラギノ角ゴ Pro W3" charset="0"/>
                <a:cs typeface="Georgia"/>
              </a:rPr>
              <a:t>Identify signs of possible radicalisation</a:t>
            </a:r>
          </a:p>
          <a:p>
            <a:pPr marL="1028700" lvl="1" indent="-342900"/>
            <a:r>
              <a:rPr lang="en-GB" sz="1800" dirty="0" smtClean="0">
                <a:latin typeface="Trebuchet MS" panose="020B0603020202020204" pitchFamily="34" charset="0"/>
                <a:ea typeface="ヒラギノ角ゴ Pro W3" charset="0"/>
                <a:cs typeface="Georgia"/>
              </a:rPr>
              <a:t>Preventing radicalisation</a:t>
            </a:r>
            <a:endParaRPr lang="en-GB" sz="1800" dirty="0" smtClean="0">
              <a:latin typeface="Trebuchet MS" panose="020B0603020202020204" pitchFamily="34" charset="0"/>
            </a:endParaRPr>
          </a:p>
          <a:p>
            <a:endParaRPr lang="en-GB" sz="1800" dirty="0" smtClean="0"/>
          </a:p>
          <a:p>
            <a:endParaRPr lang="en-GB" sz="1800" dirty="0">
              <a:ea typeface="ヒラギノ角ゴ Pro W3" charset="0"/>
              <a:cs typeface="Georgia"/>
            </a:endParaRPr>
          </a:p>
          <a:p>
            <a:endParaRPr lang="en-GB" sz="1800" dirty="0" smtClean="0">
              <a:ea typeface="ヒラギノ角ゴ Pro W3" charset="0"/>
              <a:cs typeface="Georgia"/>
            </a:endParaRPr>
          </a:p>
        </p:txBody>
      </p:sp>
    </p:spTree>
    <p:extLst>
      <p:ext uri="{BB962C8B-B14F-4D97-AF65-F5344CB8AC3E}">
        <p14:creationId xmlns:p14="http://schemas.microsoft.com/office/powerpoint/2010/main" val="116249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role do families play in CVE?</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GB" sz="1800" dirty="0" smtClean="0">
                <a:ea typeface="ヒラギノ角ゴ Pro W3" charset="0"/>
                <a:cs typeface="Georgia"/>
              </a:rPr>
              <a:t>Support development of family commitment in CVE</a:t>
            </a:r>
            <a:endParaRPr lang="en-GB" sz="1800" dirty="0">
              <a:ea typeface="ヒラギノ角ゴ Pro W3" charset="0"/>
              <a:cs typeface="Georgia"/>
            </a:endParaRPr>
          </a:p>
          <a:p>
            <a:pPr marL="342900" indent="-342900">
              <a:buFont typeface="Arial" panose="020B0604020202020204" pitchFamily="34" charset="0"/>
              <a:buChar char="•"/>
            </a:pPr>
            <a:r>
              <a:rPr lang="en-GB" sz="1800" dirty="0" smtClean="0">
                <a:ea typeface="ヒラギノ角ゴ Pro W3" charset="0"/>
                <a:cs typeface="Georgia"/>
              </a:rPr>
              <a:t>Support/empower women, particularly mothers as prevention protagonists</a:t>
            </a:r>
          </a:p>
          <a:p>
            <a:pPr marL="1028700" lvl="1" indent="-342900"/>
            <a:r>
              <a:rPr lang="en-GB" sz="1800" dirty="0" smtClean="0">
                <a:latin typeface="Trebuchet MS" panose="020B0603020202020204" pitchFamily="34" charset="0"/>
                <a:ea typeface="ヒラギノ角ゴ Pro W3" charset="0"/>
                <a:cs typeface="Georgia"/>
              </a:rPr>
              <a:t>Mothers best placed to identify, predict &amp; respond to potential vulnerabilities to VE</a:t>
            </a:r>
          </a:p>
          <a:p>
            <a:pPr marL="1028700" lvl="1" indent="-342900"/>
            <a:r>
              <a:rPr lang="en-GB" sz="1800" dirty="0" smtClean="0">
                <a:latin typeface="Trebuchet MS" panose="020B0603020202020204" pitchFamily="34" charset="0"/>
                <a:ea typeface="ヒラギノ角ゴ Pro W3" charset="0"/>
                <a:cs typeface="Georgia"/>
              </a:rPr>
              <a:t>Offer meaningful counter narratives</a:t>
            </a:r>
          </a:p>
          <a:p>
            <a:pPr marL="1028700" lvl="1" indent="-342900"/>
            <a:r>
              <a:rPr lang="en-GB" sz="1800" dirty="0" smtClean="0">
                <a:latin typeface="Trebuchet MS" panose="020B0603020202020204" pitchFamily="34" charset="0"/>
                <a:ea typeface="ヒラギノ角ゴ Pro W3" charset="0"/>
                <a:cs typeface="Georgia"/>
              </a:rPr>
              <a:t>Humanize impact of terrorism</a:t>
            </a:r>
          </a:p>
          <a:p>
            <a:pPr marL="1028700" lvl="1" indent="-342900"/>
            <a:endParaRPr lang="en-GB" sz="1800" dirty="0" smtClean="0">
              <a:latin typeface="Trebuchet MS" panose="020B0603020202020204" pitchFamily="34" charset="0"/>
              <a:ea typeface="ヒラギノ角ゴ Pro W3" charset="0"/>
              <a:cs typeface="Georgia"/>
            </a:endParaRPr>
          </a:p>
          <a:p>
            <a:pPr marL="342900" indent="-342900">
              <a:buFont typeface="Arial" panose="020B0604020202020204" pitchFamily="34" charset="0"/>
              <a:buChar char="•"/>
            </a:pPr>
            <a:endParaRPr lang="en-GB" sz="1800" dirty="0" smtClean="0">
              <a:ea typeface="ヒラギノ角ゴ Pro W3" charset="0"/>
              <a:cs typeface="Georgia"/>
            </a:endParaRPr>
          </a:p>
        </p:txBody>
      </p:sp>
    </p:spTree>
    <p:extLst>
      <p:ext uri="{BB962C8B-B14F-4D97-AF65-F5344CB8AC3E}">
        <p14:creationId xmlns:p14="http://schemas.microsoft.com/office/powerpoint/2010/main" val="1868486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Supporting Families in </a:t>
            </a:r>
            <a:r>
              <a:rPr lang="en-GB" dirty="0" smtClean="0"/>
              <a:t>P/CVE</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r>
              <a:rPr lang="en-GB" sz="1800" dirty="0"/>
              <a:t>Why are families important </a:t>
            </a:r>
            <a:r>
              <a:rPr lang="en-GB" sz="1800" dirty="0" smtClean="0"/>
              <a:t>stakeholders?</a:t>
            </a:r>
          </a:p>
          <a:p>
            <a:pPr marL="285750" indent="-285750">
              <a:buFont typeface="Arial" panose="020B0604020202020204" pitchFamily="34" charset="0"/>
              <a:buChar char="•"/>
            </a:pPr>
            <a:r>
              <a:rPr lang="en-GB" sz="1800" dirty="0"/>
              <a:t>Families are at the core of any individual’s </a:t>
            </a:r>
            <a:r>
              <a:rPr lang="en-GB" sz="1800" dirty="0" smtClean="0"/>
              <a:t>resilience</a:t>
            </a:r>
          </a:p>
          <a:p>
            <a:pPr marL="285750" indent="-285750">
              <a:buFont typeface="Arial" panose="020B0604020202020204" pitchFamily="34" charset="0"/>
              <a:buChar char="•"/>
            </a:pPr>
            <a:r>
              <a:rPr lang="en-GB" sz="1800" dirty="0"/>
              <a:t>Family members should be seen as </a:t>
            </a:r>
            <a:r>
              <a:rPr lang="en-GB" sz="1800" dirty="0" smtClean="0"/>
              <a:t>partners</a:t>
            </a:r>
          </a:p>
          <a:p>
            <a:pPr marL="285750" indent="-285750">
              <a:buFont typeface="Arial" panose="020B0604020202020204" pitchFamily="34" charset="0"/>
              <a:buChar char="•"/>
            </a:pPr>
            <a:r>
              <a:rPr lang="en-GB" sz="1800" dirty="0"/>
              <a:t>The objective </a:t>
            </a:r>
            <a:r>
              <a:rPr lang="en-GB" sz="1800" dirty="0" smtClean="0"/>
              <a:t>should </a:t>
            </a:r>
            <a:r>
              <a:rPr lang="en-GB" sz="1800" dirty="0"/>
              <a:t>be to engage, build trust and form relationships over a longer period of time</a:t>
            </a:r>
            <a:r>
              <a:rPr lang="en-GB" sz="1800" dirty="0" smtClean="0"/>
              <a:t>.</a:t>
            </a:r>
          </a:p>
          <a:p>
            <a:pPr marL="285750" indent="-285750">
              <a:buFont typeface="Arial" panose="020B0604020202020204" pitchFamily="34" charset="0"/>
              <a:buChar char="•"/>
            </a:pPr>
            <a:r>
              <a:rPr lang="en-GB" sz="1800" dirty="0" smtClean="0"/>
              <a:t>There should be a systematic approach to the family (including understanding the family dynamics and wider social environment and community).</a:t>
            </a:r>
          </a:p>
          <a:p>
            <a:pPr marL="285750" indent="-285750">
              <a:buFont typeface="Wingdings" panose="05000000000000000000" pitchFamily="2" charset="2"/>
              <a:buChar char="§"/>
            </a:pPr>
            <a:r>
              <a:rPr lang="en-GB" sz="1800" dirty="0" smtClean="0"/>
              <a:t>Transparency </a:t>
            </a:r>
            <a:r>
              <a:rPr lang="en-GB" sz="1800" dirty="0"/>
              <a:t>towards the family </a:t>
            </a:r>
            <a:r>
              <a:rPr lang="en-GB" sz="1800" dirty="0" smtClean="0"/>
              <a:t>is crucial to maintain a relationship. Although police involvement is necessary at times, the </a:t>
            </a:r>
            <a:r>
              <a:rPr lang="en-GB" sz="1800" dirty="0"/>
              <a:t>coordination and cooperation between them </a:t>
            </a:r>
            <a:r>
              <a:rPr lang="en-GB" sz="1800" dirty="0" smtClean="0"/>
              <a:t>and family is of </a:t>
            </a:r>
            <a:r>
              <a:rPr lang="en-GB" sz="1800" dirty="0"/>
              <a:t>important.</a:t>
            </a:r>
            <a:endParaRPr lang="en-GB" sz="1800" dirty="0" smtClean="0"/>
          </a:p>
          <a:p>
            <a:endParaRPr lang="en-GB" sz="1600" dirty="0"/>
          </a:p>
        </p:txBody>
      </p:sp>
    </p:spTree>
    <p:extLst>
      <p:ext uri="{BB962C8B-B14F-4D97-AF65-F5344CB8AC3E}">
        <p14:creationId xmlns:p14="http://schemas.microsoft.com/office/powerpoint/2010/main" val="936580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100" dirty="0"/>
              <a:t/>
            </a:r>
            <a:br>
              <a:rPr lang="en-GB" sz="2100" dirty="0"/>
            </a:br>
            <a:r>
              <a:rPr lang="en-GB" sz="2100" dirty="0"/>
              <a:t/>
            </a:r>
            <a:br>
              <a:rPr lang="en-GB" sz="2100" dirty="0"/>
            </a:br>
            <a:r>
              <a:rPr lang="en-GB" sz="2100" dirty="0"/>
              <a:t/>
            </a:r>
            <a:br>
              <a:rPr lang="en-GB" sz="2100" dirty="0"/>
            </a:br>
            <a:r>
              <a:rPr lang="en-GB" sz="2100" dirty="0"/>
              <a:t/>
            </a:r>
            <a:br>
              <a:rPr lang="en-GB" sz="2100" dirty="0"/>
            </a:br>
            <a:endParaRPr lang="en-GB" sz="2100" dirty="0"/>
          </a:p>
        </p:txBody>
      </p:sp>
      <p:sp>
        <p:nvSpPr>
          <p:cNvPr id="8" name="Subtitle 7"/>
          <p:cNvSpPr>
            <a:spLocks noGrp="1"/>
          </p:cNvSpPr>
          <p:nvPr>
            <p:ph type="subTitle" idx="1"/>
          </p:nvPr>
        </p:nvSpPr>
        <p:spPr>
          <a:xfrm>
            <a:off x="685800" y="1585732"/>
            <a:ext cx="6858000" cy="2552631"/>
          </a:xfrm>
        </p:spPr>
        <p:txBody>
          <a:bodyPr>
            <a:normAutofit/>
          </a:bodyPr>
          <a:lstStyle/>
          <a:p>
            <a:r>
              <a:rPr lang="en-GB" sz="3200" b="1" dirty="0" smtClean="0"/>
              <a:t>Developing your </a:t>
            </a:r>
            <a:r>
              <a:rPr lang="en-GB" sz="3200" b="1" dirty="0" smtClean="0"/>
              <a:t>programme</a:t>
            </a:r>
            <a:endParaRPr lang="en-GB" sz="3200" b="1" dirty="0"/>
          </a:p>
          <a:p>
            <a:endParaRPr lang="en-GB" dirty="0"/>
          </a:p>
        </p:txBody>
      </p:sp>
      <p:sp>
        <p:nvSpPr>
          <p:cNvPr id="4" name="AutoShape 2" descr="Image result for commonwealth"/>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5" name="AutoShape 4" descr="Image result for commonwealth"/>
          <p:cNvSpPr>
            <a:spLocks noChangeAspect="1" noChangeArrowheads="1"/>
          </p:cNvSpPr>
          <p:nvPr/>
        </p:nvSpPr>
        <p:spPr bwMode="auto">
          <a:xfrm>
            <a:off x="230981" y="863203"/>
            <a:ext cx="4320237" cy="4320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6" name="AutoShape 6" descr="Image result for commonwealth"/>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7" name="AutoShape 8" descr="Image result for commonwealth"/>
          <p:cNvSpPr>
            <a:spLocks noChangeAspect="1" noChangeArrowheads="1"/>
          </p:cNvSpPr>
          <p:nvPr/>
        </p:nvSpPr>
        <p:spPr bwMode="auto">
          <a:xfrm>
            <a:off x="116681" y="-342900"/>
            <a:ext cx="4429125" cy="25003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10" name="Title 1"/>
          <p:cNvSpPr txBox="1">
            <a:spLocks/>
          </p:cNvSpPr>
          <p:nvPr/>
        </p:nvSpPr>
        <p:spPr>
          <a:xfrm>
            <a:off x="855382" y="1143191"/>
            <a:ext cx="7886700" cy="161685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2700" b="1" dirty="0"/>
          </a:p>
        </p:txBody>
      </p:sp>
    </p:spTree>
    <p:extLst>
      <p:ext uri="{BB962C8B-B14F-4D97-AF65-F5344CB8AC3E}">
        <p14:creationId xmlns:p14="http://schemas.microsoft.com/office/powerpoint/2010/main" val="1837308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1</a:t>
            </a:r>
            <a:r>
              <a:rPr lang="en-GB" dirty="0"/>
              <a:t>. Identifying a (potential) case of radicalisation within a family </a:t>
            </a:r>
          </a:p>
        </p:txBody>
      </p:sp>
      <p:sp>
        <p:nvSpPr>
          <p:cNvPr id="3" name="Content Placeholder 2"/>
          <p:cNvSpPr>
            <a:spLocks noGrp="1"/>
          </p:cNvSpPr>
          <p:nvPr>
            <p:ph idx="1"/>
          </p:nvPr>
        </p:nvSpPr>
        <p:spPr>
          <a:xfrm>
            <a:off x="628650" y="2109887"/>
            <a:ext cx="7886700" cy="4027320"/>
          </a:xfrm>
        </p:spPr>
        <p:txBody>
          <a:bodyPr>
            <a:noAutofit/>
          </a:bodyPr>
          <a:lstStyle/>
          <a:p>
            <a:pPr marL="285750" indent="-285750">
              <a:buFont typeface="Arial" panose="020B0604020202020204" pitchFamily="34" charset="0"/>
              <a:buChar char="•"/>
            </a:pPr>
            <a:r>
              <a:rPr lang="en-GB" sz="1800" dirty="0" smtClean="0"/>
              <a:t>How/where do people report cases or go to receive support?</a:t>
            </a:r>
          </a:p>
          <a:p>
            <a:pPr marL="285750" indent="-285750">
              <a:buFont typeface="Arial" panose="020B0604020202020204" pitchFamily="34" charset="0"/>
              <a:buChar char="•"/>
            </a:pPr>
            <a:r>
              <a:rPr lang="en-GB" sz="1800" dirty="0"/>
              <a:t>In many cases this is the direct family or someone from the direct social network (e.g. friends). </a:t>
            </a:r>
            <a:endParaRPr lang="en-GB" sz="1800" dirty="0" smtClean="0"/>
          </a:p>
          <a:p>
            <a:pPr marL="285750" indent="-285750">
              <a:buFont typeface="Arial" panose="020B0604020202020204" pitchFamily="34" charset="0"/>
              <a:buChar char="•"/>
            </a:pPr>
            <a:r>
              <a:rPr lang="en-GB" sz="1800" dirty="0" smtClean="0"/>
              <a:t>Concerns </a:t>
            </a:r>
            <a:r>
              <a:rPr lang="en-GB" sz="1800" dirty="0"/>
              <a:t>may also be expressed by teachers, youth workers, sports clubs, religious organisations and </a:t>
            </a:r>
            <a:r>
              <a:rPr lang="en-GB" sz="1800" dirty="0" smtClean="0"/>
              <a:t>neighbours</a:t>
            </a:r>
          </a:p>
          <a:p>
            <a:pPr marL="285750" indent="-285750">
              <a:buFont typeface="Arial" panose="020B0604020202020204" pitchFamily="34" charset="0"/>
              <a:buChar char="•"/>
            </a:pPr>
            <a:r>
              <a:rPr lang="en-GB" sz="1800" dirty="0"/>
              <a:t>It is important that people know where they can share their concerns</a:t>
            </a:r>
            <a:r>
              <a:rPr lang="en-GB" sz="1800" dirty="0" smtClean="0"/>
              <a:t>.</a:t>
            </a:r>
          </a:p>
          <a:p>
            <a:pPr marL="285750" indent="-285750">
              <a:buFont typeface="Arial" panose="020B0604020202020204" pitchFamily="34" charset="0"/>
              <a:buChar char="•"/>
            </a:pPr>
            <a:r>
              <a:rPr lang="en-GB" sz="1800" dirty="0"/>
              <a:t>Each concern needs to be taken seriously and assessed.</a:t>
            </a:r>
            <a:endParaRPr lang="en-GB" sz="1800" dirty="0" smtClean="0"/>
          </a:p>
          <a:p>
            <a:pPr marL="285750" indent="-285750">
              <a:buFont typeface="Arial" panose="020B0604020202020204" pitchFamily="34" charset="0"/>
              <a:buChar char="•"/>
            </a:pPr>
            <a:endParaRPr lang="en-GB" sz="1800" dirty="0" smtClean="0"/>
          </a:p>
          <a:p>
            <a:endParaRPr lang="en-GB" sz="1800" dirty="0" smtClean="0"/>
          </a:p>
        </p:txBody>
      </p:sp>
    </p:spTree>
    <p:extLst>
      <p:ext uri="{BB962C8B-B14F-4D97-AF65-F5344CB8AC3E}">
        <p14:creationId xmlns:p14="http://schemas.microsoft.com/office/powerpoint/2010/main" val="1631446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2</a:t>
            </a:r>
            <a:r>
              <a:rPr lang="en-GB" dirty="0"/>
              <a:t>. Discussing a course of action in a multi-agency setting </a:t>
            </a:r>
          </a:p>
        </p:txBody>
      </p:sp>
      <p:sp>
        <p:nvSpPr>
          <p:cNvPr id="3" name="Content Placeholder 2"/>
          <p:cNvSpPr>
            <a:spLocks noGrp="1"/>
          </p:cNvSpPr>
          <p:nvPr>
            <p:ph idx="1"/>
          </p:nvPr>
        </p:nvSpPr>
        <p:spPr>
          <a:xfrm>
            <a:off x="628650" y="2109887"/>
            <a:ext cx="7886700" cy="4027320"/>
          </a:xfrm>
        </p:spPr>
        <p:txBody>
          <a:bodyPr>
            <a:noAutofit/>
          </a:bodyPr>
          <a:lstStyle/>
          <a:p>
            <a:pPr marL="285750" indent="-285750">
              <a:buFont typeface="Arial" panose="020B0604020202020204" pitchFamily="34" charset="0"/>
              <a:buChar char="•"/>
            </a:pPr>
            <a:r>
              <a:rPr lang="en-GB" sz="1800" dirty="0"/>
              <a:t>To </a:t>
            </a:r>
            <a:r>
              <a:rPr lang="en-GB" sz="1800" dirty="0" smtClean="0"/>
              <a:t>respond </a:t>
            </a:r>
            <a:r>
              <a:rPr lang="en-GB" sz="1800" dirty="0"/>
              <a:t>to concerns shared, it is important to have an infrastructure in place to deal with (new) cases of radicalisation</a:t>
            </a:r>
            <a:r>
              <a:rPr lang="en-GB" sz="1800" dirty="0" smtClean="0"/>
              <a:t>.</a:t>
            </a:r>
          </a:p>
          <a:p>
            <a:pPr marL="285750" indent="-285750">
              <a:buFont typeface="Arial" panose="020B0604020202020204" pitchFamily="34" charset="0"/>
              <a:buChar char="•"/>
            </a:pPr>
            <a:r>
              <a:rPr lang="en-GB" sz="1800" dirty="0" smtClean="0"/>
              <a:t>Multi agency panels can consist of: Police, Social Care/Mental Health, local authority, education/employment representative (this needs to be tailored to your specific setting)</a:t>
            </a:r>
          </a:p>
          <a:p>
            <a:pPr marL="285750" indent="-285750">
              <a:buFont typeface="Arial" panose="020B0604020202020204" pitchFamily="34" charset="0"/>
              <a:buChar char="•"/>
            </a:pPr>
            <a:r>
              <a:rPr lang="en-GB" sz="1800" dirty="0" smtClean="0"/>
              <a:t>The exchange of information is key to a successful multi agency panel. This helps better understand the </a:t>
            </a:r>
            <a:r>
              <a:rPr lang="en-GB" sz="1800" dirty="0"/>
              <a:t>risks and protective factors at </a:t>
            </a:r>
            <a:r>
              <a:rPr lang="en-GB" sz="1800" dirty="0" smtClean="0"/>
              <a:t>play</a:t>
            </a:r>
          </a:p>
        </p:txBody>
      </p:sp>
    </p:spTree>
    <p:extLst>
      <p:ext uri="{BB962C8B-B14F-4D97-AF65-F5344CB8AC3E}">
        <p14:creationId xmlns:p14="http://schemas.microsoft.com/office/powerpoint/2010/main" val="820885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3</a:t>
            </a:r>
            <a:r>
              <a:rPr lang="en-GB" dirty="0"/>
              <a:t>. Getting in contact with the </a:t>
            </a:r>
            <a:r>
              <a:rPr lang="en-GB" dirty="0" smtClean="0"/>
              <a:t>family 1/2 </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r>
              <a:rPr lang="en-GB" sz="1800" dirty="0"/>
              <a:t>Engaging with the family who is (potentially) dealing with </a:t>
            </a:r>
            <a:r>
              <a:rPr lang="en-GB" sz="1800" dirty="0" smtClean="0"/>
              <a:t>radicalisation:</a:t>
            </a:r>
            <a:endParaRPr lang="en-GB" sz="1800" dirty="0"/>
          </a:p>
          <a:p>
            <a:pPr marL="285750" indent="-285750">
              <a:buFont typeface="Arial" panose="020B0604020202020204" pitchFamily="34" charset="0"/>
              <a:buChar char="•"/>
            </a:pPr>
            <a:r>
              <a:rPr lang="en-GB" sz="1800" dirty="0" smtClean="0"/>
              <a:t>Visiting </a:t>
            </a:r>
            <a:r>
              <a:rPr lang="en-GB" sz="1800" dirty="0"/>
              <a:t>the family in their home will make the visit feel less threatening and they can speak within their own comfort </a:t>
            </a:r>
            <a:r>
              <a:rPr lang="en-GB" sz="1800" dirty="0" smtClean="0"/>
              <a:t>zone</a:t>
            </a:r>
            <a:endParaRPr lang="en-GB" sz="1800" dirty="0"/>
          </a:p>
          <a:p>
            <a:pPr marL="285750" indent="-285750">
              <a:buFont typeface="Arial" panose="020B0604020202020204" pitchFamily="34" charset="0"/>
              <a:buChar char="•"/>
            </a:pPr>
            <a:r>
              <a:rPr lang="en-GB" sz="1800" dirty="0" smtClean="0"/>
              <a:t>Full </a:t>
            </a:r>
            <a:r>
              <a:rPr lang="en-GB" sz="1800" dirty="0"/>
              <a:t>transparency </a:t>
            </a:r>
            <a:r>
              <a:rPr lang="en-GB" sz="1800" dirty="0" smtClean="0"/>
              <a:t>is around </a:t>
            </a:r>
            <a:r>
              <a:rPr lang="en-GB" sz="1800" dirty="0"/>
              <a:t>who is visiting the family, why they are visiting and what happens if the family does not cooperate;</a:t>
            </a:r>
          </a:p>
          <a:p>
            <a:pPr marL="285750" indent="-285750">
              <a:buFont typeface="Arial" panose="020B0604020202020204" pitchFamily="34" charset="0"/>
              <a:buChar char="•"/>
            </a:pPr>
            <a:r>
              <a:rPr lang="en-GB" sz="1800" dirty="0" smtClean="0"/>
              <a:t>It </a:t>
            </a:r>
            <a:r>
              <a:rPr lang="en-GB" sz="1800" dirty="0"/>
              <a:t>may help to not focus on the radicalisation issue right away but to ask the family what they are dealing with and how support can be offered;</a:t>
            </a:r>
          </a:p>
          <a:p>
            <a:pPr marL="285750" indent="-285750">
              <a:buFont typeface="Arial" panose="020B0604020202020204" pitchFamily="34" charset="0"/>
              <a:buChar char="•"/>
            </a:pPr>
            <a:r>
              <a:rPr lang="en-GB" sz="1800" dirty="0" smtClean="0"/>
              <a:t>It </a:t>
            </a:r>
            <a:r>
              <a:rPr lang="en-GB" sz="1800" dirty="0"/>
              <a:t>can help if the (local) police are not in uniform but in civilian attire – this makes the situation less threatening and avoids shame that could lead to stigmatisation within the </a:t>
            </a:r>
            <a:r>
              <a:rPr lang="en-GB" sz="1800" dirty="0" smtClean="0"/>
              <a:t>neighbourhood</a:t>
            </a:r>
            <a:endParaRPr lang="en-GB" sz="1800" dirty="0"/>
          </a:p>
        </p:txBody>
      </p:sp>
    </p:spTree>
    <p:extLst>
      <p:ext uri="{BB962C8B-B14F-4D97-AF65-F5344CB8AC3E}">
        <p14:creationId xmlns:p14="http://schemas.microsoft.com/office/powerpoint/2010/main" val="179625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http://schemas.microsoft.com/sharepoint/v3">English</Language>
    <_Source xmlns="http://schemas.microsoft.com/sharepoint/v3/fields" xsi:nil="true"/>
    <_DCDateModified xmlns="http://schemas.microsoft.com/sharepoint/v3/fields" xsi:nil="true"/>
    <_Publisher xmlns="http://schemas.microsoft.com/sharepoint/v3/fields" xsi:nil="true"/>
    <keydocuments xmlns="eab83c7c-e22c-4775-8d59-97bb7beb1170">false</keydocuments>
    <_Relation xmlns="http://schemas.microsoft.com/sharepoint/v3/fields" xsi:nil="true"/>
    <_Contributor xmlns="http://schemas.microsoft.com/sharepoint/v3/fields" xsi:nil="true"/>
    <_Format xmlns="http://schemas.microsoft.com/sharepoint/v3/fields" xsi:nil="true"/>
    <_Coverage xmlns="http://schemas.microsoft.com/sharepoint/v3/fields" xsi:nil="true"/>
    <_Identifier xmlns="http://schemas.microsoft.com/sharepoint/v3/fields" xsi:nil="true"/>
    <_ResourceType xmlns="http://schemas.microsoft.com/sharepoint/v3/fields" xsi:nil="true"/>
    <_RightsManagement xmlns="http://schemas.microsoft.com/sharepoint/v3/fields" xsi:nil="true"/>
    <Lockdocuments xmlns="eab83c7c-e22c-4775-8d59-97bb7beb1170">false</Lockdocuments>
    <_DCDateCreated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MW Document" ma:contentTypeID="0x01010B003C3239F6604E2D48A354DABBE9DE0EC5" ma:contentTypeVersion="3" ma:contentTypeDescription="The Dublin Core metadata element set." ma:contentTypeScope="" ma:versionID="4f589bb262f41a1fbe76221d9669a76b">
  <xsd:schema xmlns:xsd="http://www.w3.org/2001/XMLSchema" xmlns:p="http://schemas.microsoft.com/office/2006/metadata/properties" xmlns:ns1="http://schemas.microsoft.com/sharepoint/v3" xmlns:ns2="http://schemas.microsoft.com/sharepoint/v3/fields" xmlns:ns3="eab83c7c-e22c-4775-8d59-97bb7beb1170" targetNamespace="http://schemas.microsoft.com/office/2006/metadata/properties" ma:root="true" ma:fieldsID="6e35e83d6a12e5e409f2f3fe5470d62d" ns1:_="" ns2:_="" ns3:_="">
    <xsd:import namespace="http://schemas.microsoft.com/sharepoint/v3"/>
    <xsd:import namespace="http://schemas.microsoft.com/sharepoint/v3/fields"/>
    <xsd:import namespace="eab83c7c-e22c-4775-8d59-97bb7beb1170"/>
    <xsd:element name="properties">
      <xsd:complexType>
        <xsd:sequence>
          <xsd:element name="documentManagement">
            <xsd:complexType>
              <xsd:all>
                <xsd:element ref="ns2:_Contributor" minOccurs="0"/>
                <xsd:element ref="ns2:_Coverage" minOccurs="0"/>
                <xsd:element ref="ns2:_DCDateCreated" minOccurs="0"/>
                <xsd:element ref="ns2:_DCDateModified" minOccurs="0"/>
                <xsd:element ref="ns2:_Format" minOccurs="0"/>
                <xsd:element ref="ns2:_Identifier" minOccurs="0"/>
                <xsd:element ref="ns1:Language" minOccurs="0"/>
                <xsd:element ref="ns2:_Publisher" minOccurs="0"/>
                <xsd:element ref="ns2:_Relation" minOccurs="0"/>
                <xsd:element ref="ns2:_RightsManagement" minOccurs="0"/>
                <xsd:element ref="ns2:_Source" minOccurs="0"/>
                <xsd:element ref="ns2:_ResourceType" minOccurs="0"/>
                <xsd:element ref="ns3:keydocuments" minOccurs="0"/>
                <xsd:element ref="ns3:Lockdocument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Language" ma:index="15"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Contributor" ma:index="7" nillable="true" ma:displayName="Contributor" ma:description="One or more people or organizations that contributed to this resource" ma:internalName="_Contributor">
      <xsd:simpleType>
        <xsd:restriction base="dms:Note"/>
      </xsd:simpleType>
    </xsd:element>
    <xsd:element name="_Coverage" ma:index="8" nillable="true" ma:displayName="Coverage" ma:description="The extent or scope" ma:internalName="_Coverage">
      <xsd:simpleType>
        <xsd:restriction base="dms:Text"/>
      </xsd:simpleType>
    </xsd:element>
    <xsd:element name="_DCDateCreated" ma:index="10" nillable="true" ma:displayName="Date Created" ma:description="The date on which this resource was created" ma:format="DateTime" ma:internalName="_DCDateCreated">
      <xsd:simpleType>
        <xsd:restriction base="dms:DateTime"/>
      </xsd:simpleType>
    </xsd:element>
    <xsd:element name="_DCDateModified" ma:index="11" nillable="true" ma:displayName="Date Modified" ma:description="The date on which this resource was last modified" ma:format="DateTime" ma:internalName="_DCDateModified">
      <xsd:simpleType>
        <xsd:restriction base="dms:DateTime"/>
      </xsd:simpleType>
    </xsd:element>
    <xsd:element name="_Format" ma:index="13" nillable="true" ma:displayName="Format" ma:description="Media-type, file format or dimensions" ma:internalName="_Format">
      <xsd:simpleType>
        <xsd:restriction base="dms:Text"/>
      </xsd:simpleType>
    </xsd:element>
    <xsd:element name="_Identifier" ma:index="14" nillable="true" ma:displayName="Resource Identifier" ma:description="An identifying string or number, usually conforming to a formal identification system" ma:internalName="_Identifier">
      <xsd:simpleType>
        <xsd:restriction base="dms:Text"/>
      </xsd:simpleType>
    </xsd:element>
    <xsd:element name="_Publisher" ma:index="16" nillable="true" ma:displayName="Publisher" ma:description="The person, organization or service that published this resource" ma:internalName="_Publisher">
      <xsd:simpleType>
        <xsd:restriction base="dms:Text"/>
      </xsd:simpleType>
    </xsd:element>
    <xsd:element name="_Relation" ma:index="17" nillable="true" ma:displayName="Relation" ma:description="References to related resources" ma:internalName="_Relation">
      <xsd:simpleType>
        <xsd:restriction base="dms:Note"/>
      </xsd:simpleType>
    </xsd:element>
    <xsd:element name="_RightsManagement" ma:index="18" nillable="true" ma:displayName="Rights Management" ma:description="Information about rights held in or over this resource" ma:internalName="_RightsManagement">
      <xsd:simpleType>
        <xsd:restriction base="dms:Note"/>
      </xsd:simpleType>
    </xsd:element>
    <xsd:element name="_Source" ma:index="19" nillable="true" ma:displayName="Source" ma:description="References to resources from which this resource was derived" ma:internalName="_Source">
      <xsd:simpleType>
        <xsd:restriction base="dms:Note"/>
      </xsd:simpleType>
    </xsd:element>
    <xsd:element name="_ResourceType" ma:index="23" nillable="true" ma:displayName="Resource Type" ma:description="A set of categories, functions, genres or aggregation levels" ma:internalName="_ResourceType">
      <xsd:simpleType>
        <xsd:restriction base="dms:Text"/>
      </xsd:simpleType>
    </xsd:element>
  </xsd:schema>
  <xsd:schema xmlns:xsd="http://www.w3.org/2001/XMLSchema" xmlns:dms="http://schemas.microsoft.com/office/2006/documentManagement/types" targetNamespace="eab83c7c-e22c-4775-8d59-97bb7beb1170" elementFormDefault="qualified">
    <xsd:import namespace="http://schemas.microsoft.com/office/2006/documentManagement/types"/>
    <xsd:element name="keydocuments" ma:index="24" nillable="true" ma:displayName="keydocuments" ma:default="0" ma:internalName="keydocuments">
      <xsd:simpleType>
        <xsd:restriction base="dms:Boolean"/>
      </xsd:simpleType>
    </xsd:element>
    <xsd:element name="Lockdocuments" ma:index="25" nillable="true" ma:displayName="Lockdocuments" ma:default="0" ma:internalName="Lockdocument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Creator"/>
        <xsd:element ref="dcterms:created" minOccurs="0" maxOccurs="1"/>
        <xsd:element ref="dc:identifier" minOccurs="0" maxOccurs="1"/>
        <xsd:element name="contentType" minOccurs="0" maxOccurs="1" type="xsd:string" ma:index="0" ma:displayName="Content Type"/>
        <xsd:element ref="dc:title" minOccurs="0" maxOccurs="1" ma:index="22" ma:displayName="Title"/>
        <xsd:element ref="dc:subject" minOccurs="0" maxOccurs="1" ma:index="21" ma:displayName="Subject"/>
        <xsd:element ref="dc:description" minOccurs="0" maxOccurs="1" ma:index="12" ma:displayName="Description"/>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75C62D-9CC6-4DAC-9B67-8A50AB1ABA15}">
  <ds:schemaRefs>
    <ds:schemaRef ds:uri="http://www.w3.org/XML/1998/namespace"/>
    <ds:schemaRef ds:uri="http://schemas.microsoft.com/sharepoint/v3"/>
    <ds:schemaRef ds:uri="http://schemas.microsoft.com/sharepoint/v3/fields"/>
    <ds:schemaRef ds:uri="eab83c7c-e22c-4775-8d59-97bb7beb1170"/>
    <ds:schemaRef ds:uri="http://schemas.openxmlformats.org/package/2006/metadata/core-properties"/>
    <ds:schemaRef ds:uri="http://purl.org/dc/elements/1.1/"/>
    <ds:schemaRef ds:uri="http://schemas.microsoft.com/office/2006/documentManagement/types"/>
    <ds:schemaRef ds:uri="http://purl.org/dc/term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A720B08C-BB52-4C6C-88D9-1733FF6A7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eab83c7c-e22c-4775-8d59-97bb7beb117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5194E8D-F404-482A-B1AA-B18B640C9F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1801</TotalTime>
  <Words>1971</Words>
  <Application>Microsoft Office PowerPoint</Application>
  <PresentationFormat>On-screen Show (4:3)</PresentationFormat>
  <Paragraphs>163</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Georgia</vt:lpstr>
      <vt:lpstr>Trebuchet MS</vt:lpstr>
      <vt:lpstr>Wingdings</vt:lpstr>
      <vt:lpstr>ヒラギノ角ゴ Pro W3</vt:lpstr>
      <vt:lpstr>Office Theme</vt:lpstr>
      <vt:lpstr>Supporting Families in  Preventing and Countering Violent Extremism (P/CVE)     </vt:lpstr>
      <vt:lpstr>Introduction</vt:lpstr>
      <vt:lpstr>Why are families important?</vt:lpstr>
      <vt:lpstr>What role do families play in CVE?</vt:lpstr>
      <vt:lpstr>Supporting Families in P/CVE</vt:lpstr>
      <vt:lpstr>    </vt:lpstr>
      <vt:lpstr>1. Identifying a (potential) case of radicalisation within a family </vt:lpstr>
      <vt:lpstr>2. Discussing a course of action in a multi-agency setting </vt:lpstr>
      <vt:lpstr>3. Getting in contact with the family 1/2 </vt:lpstr>
      <vt:lpstr>3. Getting in contact with the family 2/2</vt:lpstr>
      <vt:lpstr>4. Making an assessment of risks and needs </vt:lpstr>
      <vt:lpstr>5: Lessons &amp; approaches to working with children </vt:lpstr>
      <vt:lpstr>6. Keeping track of progress and communication</vt:lpstr>
      <vt:lpstr>7. Preparing to disengage from the family</vt:lpstr>
      <vt:lpstr>8: Building and developing family support capacity </vt:lpstr>
      <vt:lpstr>    </vt:lpstr>
      <vt:lpstr>Working with Families and Communities</vt:lpstr>
      <vt:lpstr>Promote interaction between Families and authorities</vt:lpstr>
      <vt:lpstr>Effective engagements / interventions</vt:lpstr>
      <vt:lpstr>Support and empower women – particularly mothers – as prevention protagonists</vt:lpstr>
      <vt:lpstr>Presented by: Patricia Crosby Email: p.crosby@commonwealth.int Tel: +44 20 7747 6278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Sally Davies</dc:creator>
  <cp:keywords/>
  <dc:description/>
  <cp:lastModifiedBy>Ali, Assan</cp:lastModifiedBy>
  <cp:revision>168</cp:revision>
  <cp:lastPrinted>2017-09-06T14:13:58Z</cp:lastPrinted>
  <dcterms:created xsi:type="dcterms:W3CDTF">2013-05-23T15:16:00Z</dcterms:created>
  <dcterms:modified xsi:type="dcterms:W3CDTF">2017-11-15T14:14:45Z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0x01010B003C3239F6604E2D48A354DABBE9DE0EC5</vt:lpwstr>
  </property>
</Properties>
</file>